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92" r:id="rId4"/>
    <p:sldId id="262" r:id="rId5"/>
    <p:sldId id="259" r:id="rId6"/>
    <p:sldId id="288" r:id="rId7"/>
    <p:sldId id="274" r:id="rId8"/>
    <p:sldId id="285" r:id="rId9"/>
    <p:sldId id="265" r:id="rId10"/>
    <p:sldId id="289" r:id="rId11"/>
    <p:sldId id="290" r:id="rId12"/>
    <p:sldId id="266" r:id="rId13"/>
    <p:sldId id="293" r:id="rId14"/>
    <p:sldId id="291" r:id="rId15"/>
    <p:sldId id="294" r:id="rId16"/>
    <p:sldId id="295" r:id="rId17"/>
    <p:sldId id="296" r:id="rId18"/>
    <p:sldId id="281" r:id="rId19"/>
    <p:sldId id="273" r:id="rId20"/>
    <p:sldId id="28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946B"/>
    <a:srgbClr val="8C2C2C"/>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showGuides="1">
      <p:cViewPr varScale="1">
        <p:scale>
          <a:sx n="63" d="100"/>
          <a:sy n="63" d="100"/>
        </p:scale>
        <p:origin x="748" y="60"/>
      </p:cViewPr>
      <p:guideLst>
        <p:guide orient="horz" pos="2160"/>
        <p:guide pos="3840"/>
      </p:guideLst>
    </p:cSldViewPr>
  </p:slideViewPr>
  <p:notesTextViewPr>
    <p:cViewPr>
      <p:scale>
        <a:sx n="1" d="1"/>
        <a:sy n="1" d="1"/>
      </p:scale>
      <p:origin x="0" y="0"/>
    </p:cViewPr>
  </p:notesTextViewPr>
  <p:sorterViewPr>
    <p:cViewPr>
      <p:scale>
        <a:sx n="139" d="100"/>
        <a:sy n="139" d="100"/>
      </p:scale>
      <p:origin x="0" y="-103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3C7FC-3CC8-4214-AAB7-B272A27C17B9}" type="datetimeFigureOut">
              <a:rPr lang="zh-CN" altLang="en-US" smtClean="0"/>
              <a:t>2025/6/13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451CE-A8AC-4D3B-9A1F-4813FF819B33}" type="slidenum">
              <a:rPr lang="zh-CN" altLang="en-US" smtClean="0"/>
              <a:t>‹#›</a:t>
            </a:fld>
            <a:endParaRPr lang="zh-CN" altLang="en-US"/>
          </a:p>
        </p:txBody>
      </p:sp>
    </p:spTree>
    <p:extLst>
      <p:ext uri="{BB962C8B-B14F-4D97-AF65-F5344CB8AC3E}">
        <p14:creationId xmlns:p14="http://schemas.microsoft.com/office/powerpoint/2010/main" val="15160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26596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90679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94333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40554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9085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38825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
        <p:nvSpPr>
          <p:cNvPr id="11" name="矩形 10"/>
          <p:cNvSpPr/>
          <p:nvPr userDrawn="1"/>
        </p:nvSpPr>
        <p:spPr>
          <a:xfrm>
            <a:off x="8717124" y="6431122"/>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247829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68112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69482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200731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2025/6/13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944401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2025/6/13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56815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l="10212" t="37660" r="12872" b="44468"/>
          <a:stretch/>
        </p:blipFill>
        <p:spPr>
          <a:xfrm>
            <a:off x="1845012" y="2816157"/>
            <a:ext cx="9377464" cy="1225685"/>
          </a:xfrm>
          <a:prstGeom prst="rect">
            <a:avLst/>
          </a:prstGeom>
        </p:spPr>
      </p:pic>
      <p:sp>
        <p:nvSpPr>
          <p:cNvPr id="8" name="文本框 7"/>
          <p:cNvSpPr txBox="1"/>
          <p:nvPr/>
        </p:nvSpPr>
        <p:spPr>
          <a:xfrm>
            <a:off x="771331" y="1788983"/>
            <a:ext cx="7724269" cy="3139321"/>
          </a:xfrm>
          <a:prstGeom prst="rect">
            <a:avLst/>
          </a:prstGeom>
          <a:noFill/>
        </p:spPr>
        <p:txBody>
          <a:bodyPr wrap="square" lIns="38100" tIns="25400" rIns="38100" bIns="25400" rtlCol="0">
            <a:normAutofit/>
          </a:bodyPr>
          <a:lstStyle/>
          <a:p>
            <a:r>
              <a:rPr lang="en-US" altLang="zh-CN" sz="6600" dirty="0">
                <a:solidFill>
                  <a:schemeClr val="tx1">
                    <a:lumMod val="50000"/>
                    <a:lumOff val="50000"/>
                  </a:schemeClr>
                </a:solidFill>
                <a:latin typeface="Perpetua Titling MT" panose="02020502060505020804" pitchFamily="18" charset="0"/>
                <a:cs typeface="+mn-ea"/>
                <a:sym typeface="+mn-lt"/>
              </a:rPr>
              <a:t>To demolish</a:t>
            </a:r>
          </a:p>
          <a:p>
            <a:r>
              <a:rPr lang="en-US" altLang="zh-CN" sz="6600" dirty="0">
                <a:solidFill>
                  <a:schemeClr val="tx1">
                    <a:lumMod val="50000"/>
                    <a:lumOff val="50000"/>
                  </a:schemeClr>
                </a:solidFill>
                <a:latin typeface="Perpetua Titling MT" panose="02020502060505020804" pitchFamily="18" charset="0"/>
                <a:cs typeface="+mn-ea"/>
                <a:sym typeface="+mn-lt"/>
              </a:rPr>
              <a:t>      or </a:t>
            </a:r>
          </a:p>
          <a:p>
            <a:r>
              <a:rPr lang="en-US" altLang="zh-CN" sz="6600" dirty="0">
                <a:solidFill>
                  <a:schemeClr val="tx1">
                    <a:lumMod val="50000"/>
                    <a:lumOff val="50000"/>
                  </a:schemeClr>
                </a:solidFill>
                <a:latin typeface="Perpetua Titling MT" panose="02020502060505020804" pitchFamily="18" charset="0"/>
                <a:cs typeface="+mn-ea"/>
                <a:sym typeface="+mn-lt"/>
              </a:rPr>
              <a:t>    to preserve</a:t>
            </a:r>
            <a:r>
              <a:rPr lang="zh-CN" altLang="en-US" sz="6600" dirty="0">
                <a:solidFill>
                  <a:schemeClr val="tx1">
                    <a:lumMod val="50000"/>
                    <a:lumOff val="50000"/>
                  </a:schemeClr>
                </a:solidFill>
                <a:latin typeface="Perpetua Titling MT" panose="02020502060505020804" pitchFamily="18" charset="0"/>
                <a:cs typeface="+mn-ea"/>
                <a:sym typeface="+mn-lt"/>
              </a:rPr>
              <a:t>？</a:t>
            </a:r>
          </a:p>
        </p:txBody>
      </p:sp>
      <p:sp>
        <p:nvSpPr>
          <p:cNvPr id="11" name="任意多边形 10"/>
          <p:cNvSpPr/>
          <p:nvPr/>
        </p:nvSpPr>
        <p:spPr>
          <a:xfrm>
            <a:off x="8526984" y="3862497"/>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algn="ctr"/>
            <a:endParaRPr lang="zh-CN" altLang="en-US">
              <a:cs typeface="+mn-ea"/>
              <a:sym typeface="+mn-lt"/>
            </a:endParaRPr>
          </a:p>
        </p:txBody>
      </p:sp>
      <p:sp>
        <p:nvSpPr>
          <p:cNvPr id="2" name="文本框 1"/>
          <p:cNvSpPr txBox="1"/>
          <p:nvPr/>
        </p:nvSpPr>
        <p:spPr>
          <a:xfrm>
            <a:off x="8794825" y="3706287"/>
            <a:ext cx="2625844" cy="1200329"/>
          </a:xfrm>
          <a:prstGeom prst="rect">
            <a:avLst/>
          </a:prstGeom>
          <a:noFill/>
        </p:spPr>
        <p:txBody>
          <a:bodyPr wrap="square" lIns="38100" tIns="25400" rIns="38100" bIns="25400" rtlCol="0">
            <a:normAutofit/>
          </a:bodyPr>
          <a:lstStyle/>
          <a:p>
            <a:r>
              <a:rPr lang="zh-CN" altLang="en-US" sz="2400" dirty="0">
                <a:solidFill>
                  <a:schemeClr val="tx1">
                    <a:lumMod val="50000"/>
                    <a:lumOff val="50000"/>
                  </a:schemeClr>
                </a:solidFill>
                <a:cs typeface="+mn-ea"/>
                <a:sym typeface="+mn-lt"/>
              </a:rPr>
              <a:t>汇报：</a:t>
            </a:r>
            <a:endParaRPr lang="en-US" altLang="zh-CN" sz="2400" dirty="0">
              <a:solidFill>
                <a:schemeClr val="tx1">
                  <a:lumMod val="50000"/>
                  <a:lumOff val="50000"/>
                </a:schemeClr>
              </a:solidFill>
              <a:cs typeface="+mn-ea"/>
              <a:sym typeface="+mn-lt"/>
            </a:endParaRPr>
          </a:p>
          <a:p>
            <a:r>
              <a:rPr lang="zh-CN" altLang="en-US" sz="2400" dirty="0">
                <a:solidFill>
                  <a:schemeClr val="tx1">
                    <a:lumMod val="50000"/>
                    <a:lumOff val="50000"/>
                  </a:schemeClr>
                </a:solidFill>
                <a:cs typeface="+mn-ea"/>
                <a:sym typeface="+mn-lt"/>
              </a:rPr>
              <a:t>      蒋威   裘旸</a:t>
            </a:r>
            <a:endParaRPr lang="en-US" altLang="zh-CN" sz="2400" dirty="0">
              <a:solidFill>
                <a:schemeClr val="tx1">
                  <a:lumMod val="50000"/>
                  <a:lumOff val="50000"/>
                </a:schemeClr>
              </a:solidFill>
              <a:cs typeface="+mn-ea"/>
              <a:sym typeface="+mn-lt"/>
            </a:endParaRPr>
          </a:p>
          <a:p>
            <a:r>
              <a:rPr lang="zh-CN" altLang="en-US" sz="2400" dirty="0">
                <a:solidFill>
                  <a:schemeClr val="tx1">
                    <a:lumMod val="50000"/>
                    <a:lumOff val="50000"/>
                  </a:schemeClr>
                </a:solidFill>
                <a:cs typeface="+mn-ea"/>
                <a:sym typeface="+mn-lt"/>
              </a:rPr>
              <a:t>      胡楠</a:t>
            </a:r>
            <a:r>
              <a:rPr lang="en-US" altLang="zh-CN" sz="2400" dirty="0">
                <a:solidFill>
                  <a:schemeClr val="tx1">
                    <a:lumMod val="50000"/>
                    <a:lumOff val="50000"/>
                  </a:schemeClr>
                </a:solidFill>
                <a:cs typeface="+mn-ea"/>
                <a:sym typeface="+mn-lt"/>
              </a:rPr>
              <a:t>   </a:t>
            </a:r>
            <a:r>
              <a:rPr lang="zh-CN" altLang="en-US" sz="2400" dirty="0">
                <a:solidFill>
                  <a:schemeClr val="tx1">
                    <a:lumMod val="50000"/>
                    <a:lumOff val="50000"/>
                  </a:schemeClr>
                </a:solidFill>
                <a:cs typeface="+mn-ea"/>
                <a:sym typeface="+mn-lt"/>
              </a:rPr>
              <a:t>陆桓锐</a:t>
            </a:r>
          </a:p>
        </p:txBody>
      </p:sp>
      <p:sp>
        <p:nvSpPr>
          <p:cNvPr id="6" name="任意多边形 10">
            <a:extLst>
              <a:ext uri="{FF2B5EF4-FFF2-40B4-BE49-F238E27FC236}">
                <a16:creationId xmlns:a16="http://schemas.microsoft.com/office/drawing/2014/main" id="{38724114-EA5F-49EE-9DB4-9473B7C0D831}"/>
              </a:ext>
            </a:extLst>
          </p:cNvPr>
          <p:cNvSpPr/>
          <p:nvPr/>
        </p:nvSpPr>
        <p:spPr>
          <a:xfrm>
            <a:off x="8523390" y="5505834"/>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algn="ctr"/>
            <a:endParaRPr lang="zh-CN" altLang="en-US">
              <a:cs typeface="+mn-ea"/>
              <a:sym typeface="+mn-lt"/>
            </a:endParaRPr>
          </a:p>
        </p:txBody>
      </p:sp>
      <p:sp>
        <p:nvSpPr>
          <p:cNvPr id="9" name="任意多边形 10">
            <a:extLst>
              <a:ext uri="{FF2B5EF4-FFF2-40B4-BE49-F238E27FC236}">
                <a16:creationId xmlns:a16="http://schemas.microsoft.com/office/drawing/2014/main" id="{B9925E6D-3F31-450B-9F48-CDC21BF0EAB8}"/>
              </a:ext>
            </a:extLst>
          </p:cNvPr>
          <p:cNvSpPr/>
          <p:nvPr/>
        </p:nvSpPr>
        <p:spPr>
          <a:xfrm>
            <a:off x="8523391" y="5088182"/>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2518F833-817E-4563-A219-CD07282442E8}"/>
              </a:ext>
            </a:extLst>
          </p:cNvPr>
          <p:cNvSpPr txBox="1"/>
          <p:nvPr/>
        </p:nvSpPr>
        <p:spPr>
          <a:xfrm>
            <a:off x="8794825" y="5368281"/>
            <a:ext cx="2625844" cy="461665"/>
          </a:xfrm>
          <a:prstGeom prst="rect">
            <a:avLst/>
          </a:prstGeom>
          <a:noFill/>
        </p:spPr>
        <p:txBody>
          <a:bodyPr wrap="square" lIns="38100" tIns="25400" rIns="38100" bIns="25400" rtlCol="0">
            <a:normAutofit/>
          </a:bodyPr>
          <a:lstStyle/>
          <a:p>
            <a:r>
              <a:rPr lang="en-US" altLang="zh-CN" sz="2400" dirty="0">
                <a:solidFill>
                  <a:schemeClr val="tx1">
                    <a:lumMod val="50000"/>
                    <a:lumOff val="50000"/>
                  </a:schemeClr>
                </a:solidFill>
                <a:cs typeface="+mn-ea"/>
                <a:sym typeface="+mn-lt"/>
              </a:rPr>
              <a:t>PPT</a:t>
            </a:r>
            <a:r>
              <a:rPr lang="zh-CN" altLang="en-US" sz="2400" dirty="0">
                <a:solidFill>
                  <a:schemeClr val="tx1">
                    <a:lumMod val="50000"/>
                    <a:lumOff val="50000"/>
                  </a:schemeClr>
                </a:solidFill>
                <a:cs typeface="+mn-ea"/>
                <a:sym typeface="+mn-lt"/>
              </a:rPr>
              <a:t>制作：陆桓锐</a:t>
            </a:r>
          </a:p>
        </p:txBody>
      </p:sp>
      <p:sp>
        <p:nvSpPr>
          <p:cNvPr id="12" name="文本框 11">
            <a:extLst>
              <a:ext uri="{FF2B5EF4-FFF2-40B4-BE49-F238E27FC236}">
                <a16:creationId xmlns:a16="http://schemas.microsoft.com/office/drawing/2014/main" id="{661D1E0A-3485-4D9D-98E2-04A68DA55302}"/>
              </a:ext>
            </a:extLst>
          </p:cNvPr>
          <p:cNvSpPr txBox="1"/>
          <p:nvPr/>
        </p:nvSpPr>
        <p:spPr>
          <a:xfrm>
            <a:off x="8794823" y="4906616"/>
            <a:ext cx="3204343" cy="461665"/>
          </a:xfrm>
          <a:prstGeom prst="rect">
            <a:avLst/>
          </a:prstGeom>
          <a:noFill/>
        </p:spPr>
        <p:txBody>
          <a:bodyPr wrap="square" lIns="38100" tIns="25400" rIns="38100" bIns="25400" rtlCol="0">
            <a:normAutofit/>
          </a:bodyPr>
          <a:lstStyle/>
          <a:p>
            <a:r>
              <a:rPr lang="zh-CN" altLang="en-US" sz="2400" dirty="0">
                <a:solidFill>
                  <a:schemeClr val="tx1">
                    <a:lumMod val="50000"/>
                    <a:lumOff val="50000"/>
                  </a:schemeClr>
                </a:solidFill>
                <a:cs typeface="+mn-ea"/>
                <a:sym typeface="+mn-lt"/>
              </a:rPr>
              <a:t>文案： 蒋威 裘旸 胡楠</a:t>
            </a:r>
          </a:p>
        </p:txBody>
      </p:sp>
      <p:sp>
        <p:nvSpPr>
          <p:cNvPr id="3" name="文本框 2">
            <a:extLst>
              <a:ext uri="{FF2B5EF4-FFF2-40B4-BE49-F238E27FC236}">
                <a16:creationId xmlns:a16="http://schemas.microsoft.com/office/drawing/2014/main" id="{5176EB33-0880-4A10-844D-F9FAF3E9FA6C}"/>
              </a:ext>
            </a:extLst>
          </p:cNvPr>
          <p:cNvSpPr txBox="1"/>
          <p:nvPr/>
        </p:nvSpPr>
        <p:spPr>
          <a:xfrm>
            <a:off x="8794823" y="3106030"/>
            <a:ext cx="2726170" cy="577081"/>
          </a:xfrm>
          <a:prstGeom prst="rect">
            <a:avLst/>
          </a:prstGeom>
          <a:noFill/>
        </p:spPr>
        <p:txBody>
          <a:bodyPr wrap="square" lIns="38100" tIns="25400" rIns="38100" bIns="25400" rtlCol="0">
            <a:normAutofit/>
          </a:bodyPr>
          <a:lstStyle/>
          <a:p>
            <a:pPr algn="l">
              <a:lnSpc>
                <a:spcPct val="150000"/>
              </a:lnSpc>
            </a:pPr>
            <a:r>
              <a:rPr lang="zh-CN" altLang="en-US" sz="2400" dirty="0">
                <a:solidFill>
                  <a:schemeClr val="tx1">
                    <a:lumMod val="50000"/>
                    <a:lumOff val="50000"/>
                  </a:schemeClr>
                </a:solidFill>
                <a:latin typeface="+mn-ea"/>
                <a:cs typeface="+mn-ea"/>
                <a:sym typeface="+mn-lt"/>
              </a:rPr>
              <a:t>九班</a:t>
            </a:r>
            <a:r>
              <a:rPr lang="en-US" altLang="zh-CN" sz="2400" dirty="0">
                <a:solidFill>
                  <a:schemeClr val="tx1">
                    <a:lumMod val="50000"/>
                    <a:lumOff val="50000"/>
                  </a:schemeClr>
                </a:solidFill>
                <a:latin typeface="+mn-ea"/>
                <a:cs typeface="+mn-ea"/>
                <a:sym typeface="+mn-lt"/>
              </a:rPr>
              <a:t>-</a:t>
            </a:r>
            <a:r>
              <a:rPr lang="zh-CN" altLang="en-US" sz="2400" dirty="0">
                <a:solidFill>
                  <a:schemeClr val="tx1">
                    <a:lumMod val="50000"/>
                    <a:lumOff val="50000"/>
                  </a:schemeClr>
                </a:solidFill>
                <a:latin typeface="+mn-ea"/>
                <a:cs typeface="+mn-ea"/>
                <a:sym typeface="+mn-lt"/>
              </a:rPr>
              <a:t>第十五组</a:t>
            </a:r>
          </a:p>
        </p:txBody>
      </p:sp>
      <p:sp>
        <p:nvSpPr>
          <p:cNvPr id="13" name="任意多边形 10">
            <a:extLst>
              <a:ext uri="{FF2B5EF4-FFF2-40B4-BE49-F238E27FC236}">
                <a16:creationId xmlns:a16="http://schemas.microsoft.com/office/drawing/2014/main" id="{2B2CAFA7-A880-461A-87DF-215523AF58CA}"/>
              </a:ext>
            </a:extLst>
          </p:cNvPr>
          <p:cNvSpPr/>
          <p:nvPr/>
        </p:nvSpPr>
        <p:spPr>
          <a:xfrm>
            <a:off x="8533073" y="3388612"/>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algn="ctr"/>
            <a:endParaRPr lang="zh-CN" altLang="en-US">
              <a:cs typeface="+mn-ea"/>
              <a:sym typeface="+mn-lt"/>
            </a:endParaRPr>
          </a:p>
        </p:txBody>
      </p:sp>
    </p:spTree>
    <p:extLst>
      <p:ext uri="{BB962C8B-B14F-4D97-AF65-F5344CB8AC3E}">
        <p14:creationId xmlns:p14="http://schemas.microsoft.com/office/powerpoint/2010/main" val="22726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 grpId="0"/>
      <p:bldP spid="6" grpId="0" animBg="1"/>
      <p:bldP spid="9" grpId="0" animBg="1"/>
      <p:bldP spid="10" grpId="0"/>
      <p:bldP spid="12" grpId="0"/>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l="15579" t="24255" r="15343" b="18724"/>
          <a:stretch/>
        </p:blipFill>
        <p:spPr>
          <a:xfrm>
            <a:off x="4091909" y="590473"/>
            <a:ext cx="680652" cy="561852"/>
          </a:xfrm>
          <a:prstGeom prst="rect">
            <a:avLst/>
          </a:prstGeom>
        </p:spPr>
      </p:pic>
      <p:sp>
        <p:nvSpPr>
          <p:cNvPr id="14" name="文本框 13">
            <a:extLst>
              <a:ext uri="{FF2B5EF4-FFF2-40B4-BE49-F238E27FC236}">
                <a16:creationId xmlns:a16="http://schemas.microsoft.com/office/drawing/2014/main" id="{457F4F28-B55F-443A-A6C2-D0FCB6165B11}"/>
              </a:ext>
            </a:extLst>
          </p:cNvPr>
          <p:cNvSpPr txBox="1"/>
          <p:nvPr/>
        </p:nvSpPr>
        <p:spPr>
          <a:xfrm>
            <a:off x="4772561" y="567550"/>
            <a:ext cx="3632726" cy="584775"/>
          </a:xfrm>
          <a:prstGeom prst="rect">
            <a:avLst/>
          </a:prstGeom>
          <a:noFill/>
        </p:spPr>
        <p:txBody>
          <a:bodyPr wrap="square" lIns="38100" tIns="25400" rIns="38100" bIns="25400" rtlCol="0">
            <a:normAutofit fontScale="62500" lnSpcReduction="20000"/>
          </a:bodyPr>
          <a:lstStyle/>
          <a:p>
            <a:r>
              <a:rPr sz="3200">
                <a:solidFill/>
              </a:rPr>
              <a:t>Cultural influence
文化影响</a:t>
            </a:r>
            <a:endParaRPr lang="zh-CN" altLang="en-US" sz="3200" dirty="0">
              <a:solidFill>
                <a:schemeClr val="tx1">
                  <a:lumMod val="50000"/>
                  <a:lumOff val="50000"/>
                </a:schemeClr>
              </a:solidFill>
              <a:cs typeface="+mn-ea"/>
              <a:sym typeface="+mn-lt"/>
            </a:endParaRPr>
          </a:p>
        </p:txBody>
      </p:sp>
      <p:sp>
        <p:nvSpPr>
          <p:cNvPr id="15" name="文本框 14">
            <a:extLst>
              <a:ext uri="{FF2B5EF4-FFF2-40B4-BE49-F238E27FC236}">
                <a16:creationId xmlns:a16="http://schemas.microsoft.com/office/drawing/2014/main" id="{8F38B6A5-9303-4694-AC2A-716D41D10330}"/>
              </a:ext>
            </a:extLst>
          </p:cNvPr>
          <p:cNvSpPr txBox="1"/>
          <p:nvPr/>
        </p:nvSpPr>
        <p:spPr>
          <a:xfrm>
            <a:off x="897089" y="1612319"/>
            <a:ext cx="6389640" cy="4192943"/>
          </a:xfrm>
          <a:prstGeom prst="rect">
            <a:avLst/>
          </a:prstGeom>
          <a:noFill/>
        </p:spPr>
        <p:txBody>
          <a:bodyPr wrap="square" lIns="38100" tIns="25400" rIns="38100" bIns="25400" rtlCol="0">
            <a:normAutofit fontScale="85000" lnSpcReduction="10000"/>
          </a:bodyPr>
          <a:lstStyle/>
          <a:p>
            <a:pPr>
              <a:lnSpc>
                <a:spcPct val="150000"/>
              </a:lnSpc>
            </a:pPr>
            <a:r>
              <a:rPr sz="2000">
                <a:solidFill/>
              </a:rPr>
              <a:t>Chinese ancient architecture is an important material heritage in the history of human development. It is the most powerful evidence of the prosperity of a city and the landmark building of a city. Its historical culture is a symbol of the spiritual civilization of a city. As a landmark of the city, its historical culture, architectural aesthetics and other values are more and more worthy of our attention and protection.
中国古代建筑是人类发展历史中重要的物质遗产。它是城市繁荣的最有力证据，也是城市的标志性建筑。其历史文化是城市精神文明的象征。作为城市的地标，其历史文化、建筑美学等价值越来越值得我们关注和保护。</a:t>
            </a:r>
            <a:endParaRPr lang="zh-CN" altLang="en-US" sz="3600" dirty="0">
              <a:solidFill>
                <a:schemeClr val="tx1">
                  <a:lumMod val="50000"/>
                  <a:lumOff val="50000"/>
                </a:schemeClr>
              </a:solidFill>
              <a:cs typeface="+mn-ea"/>
              <a:sym typeface="+mn-lt"/>
            </a:endParaRPr>
          </a:p>
        </p:txBody>
      </p:sp>
      <p:pic>
        <p:nvPicPr>
          <p:cNvPr id="7" name="图片 6">
            <a:extLst>
              <a:ext uri="{FF2B5EF4-FFF2-40B4-BE49-F238E27FC236}">
                <a16:creationId xmlns:a16="http://schemas.microsoft.com/office/drawing/2014/main" id="{E3FB9225-83EA-47B3-99CA-7C974380227F}"/>
              </a:ext>
            </a:extLst>
          </p:cNvPr>
          <p:cNvPicPr>
            <a:picLocks noChangeAspect="1"/>
          </p:cNvPicPr>
          <p:nvPr/>
        </p:nvPicPr>
        <p:blipFill>
          <a:blip r:embed="rId3"/>
          <a:stretch>
            <a:fillRect/>
          </a:stretch>
        </p:blipFill>
        <p:spPr>
          <a:xfrm>
            <a:off x="7679093" y="2115055"/>
            <a:ext cx="3965509" cy="2627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25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strVal val="#ppt_x"/>
                                          </p:val>
                                        </p:tav>
                                        <p:tav tm="100000">
                                          <p:val>
                                            <p:strVal val="#ppt_x"/>
                                          </p:val>
                                        </p:tav>
                                      </p:tavLst>
                                    </p:anim>
                                    <p:anim calcmode="lin" valueType="num">
                                      <p:cBhvr>
                                        <p:cTn id="20" dur="5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l="6262" t="23688" r="6546" b="8369"/>
          <a:stretch/>
        </p:blipFill>
        <p:spPr>
          <a:xfrm>
            <a:off x="4127001" y="482835"/>
            <a:ext cx="645560" cy="754203"/>
          </a:xfrm>
          <a:prstGeom prst="rect">
            <a:avLst/>
          </a:prstGeom>
        </p:spPr>
      </p:pic>
      <p:sp>
        <p:nvSpPr>
          <p:cNvPr id="8" name="文本框 7"/>
          <p:cNvSpPr txBox="1"/>
          <p:nvPr/>
        </p:nvSpPr>
        <p:spPr>
          <a:xfrm>
            <a:off x="4918434" y="567548"/>
            <a:ext cx="2355132" cy="584775"/>
          </a:xfrm>
          <a:prstGeom prst="rect">
            <a:avLst/>
          </a:prstGeom>
          <a:noFill/>
        </p:spPr>
        <p:txBody>
          <a:bodyPr wrap="square" lIns="38100" tIns="25400" rIns="38100" bIns="25400" rtlCol="0">
            <a:normAutofit fontScale="62500" lnSpcReduction="20000"/>
          </a:bodyPr>
          <a:lstStyle/>
          <a:p>
            <a:r>
              <a:rPr sz="3200">
                <a:solidFill/>
              </a:rPr>
              <a:t>Conclusion
结论</a:t>
            </a:r>
            <a:endParaRPr lang="zh-CN" altLang="en-US" sz="3200" dirty="0">
              <a:solidFill>
                <a:schemeClr val="tx1">
                  <a:lumMod val="50000"/>
                  <a:lumOff val="50000"/>
                </a:schemeClr>
              </a:solidFill>
              <a:cs typeface="+mn-ea"/>
              <a:sym typeface="+mn-lt"/>
            </a:endParaRPr>
          </a:p>
        </p:txBody>
      </p:sp>
      <p:sp>
        <p:nvSpPr>
          <p:cNvPr id="7" name="矩形 6">
            <a:extLst>
              <a:ext uri="{FF2B5EF4-FFF2-40B4-BE49-F238E27FC236}">
                <a16:creationId xmlns:a16="http://schemas.microsoft.com/office/drawing/2014/main" id="{30E7E996-2D92-4D48-B013-A1B774896430}"/>
              </a:ext>
            </a:extLst>
          </p:cNvPr>
          <p:cNvSpPr/>
          <p:nvPr/>
        </p:nvSpPr>
        <p:spPr>
          <a:xfrm>
            <a:off x="1765041" y="1384937"/>
            <a:ext cx="8661918" cy="4662110"/>
          </a:xfrm>
          <a:prstGeom prst="rect">
            <a:avLst/>
          </a:prstGeom>
        </p:spPr>
        <p:txBody>
          <a:bodyPr wrap="square" lIns="38100" tIns="25400" rIns="38100" bIns="25400">
            <a:normAutofit fontScale="92500" lnSpcReduction="10000"/>
          </a:bodyPr>
          <a:lstStyle/>
          <a:p>
            <a:pPr algn="just">
              <a:lnSpc>
                <a:spcPct val="150000"/>
              </a:lnSpc>
              <a:spcAft>
                <a:spcPts val="0"/>
              </a:spcAft>
            </a:pPr>
            <a:r>
              <a:rPr sz="2000">
                <a:solidFill/>
                <a:latin typeface="等线"/>
              </a:rPr>
              <a:t>With the progress and development of modern society, the aesthetic, humanistic and historical value of ancient architecture is also constantly explored. At the same time, ancient architecture has played an immeasurable role in the development of urban tourism. As a landmark building of the city, it has a deep influence on the development of the city in economy, culture, art and other aspects. Generally speaking, ancient architecture plays an important role in the development of the city where it is located. As a human heritage, the architectural concept and cultural value contained in it promote the progress of human architecture, and it has an important reference value for modern architecture.
作为人类遗产，其中蕴含的建筑理念和文化价值推动了人类建筑的进步，并对现代建筑具有重要的参考价值。</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458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p:nvSpPr>
        <p:spPr>
          <a:xfrm rot="8617721">
            <a:off x="-126460" y="1673156"/>
            <a:ext cx="5204298" cy="3511685"/>
          </a:xfrm>
          <a:prstGeom prst="rect">
            <a:avLst/>
          </a:prstGeom>
          <a:blipFill dpi="0" rotWithShape="1">
            <a:blip r:embed="rId2" cstate="screen">
              <a:alphaModFix amt="71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sp>
        <p:nvSpPr>
          <p:cNvPr id="6" name="矩形 5"/>
          <p:cNvSpPr/>
          <p:nvPr/>
        </p:nvSpPr>
        <p:spPr>
          <a:xfrm>
            <a:off x="4818476" y="1183697"/>
            <a:ext cx="6770143" cy="4785698"/>
          </a:xfrm>
          <a:prstGeom prst="rect">
            <a:avLst/>
          </a:prstGeom>
          <a:solidFill>
            <a:srgbClr val="B394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sp>
        <p:nvSpPr>
          <p:cNvPr id="8" name="文本框 7"/>
          <p:cNvSpPr txBox="1"/>
          <p:nvPr/>
        </p:nvSpPr>
        <p:spPr>
          <a:xfrm>
            <a:off x="5403539" y="2030476"/>
            <a:ext cx="5637337" cy="2797048"/>
          </a:xfrm>
          <a:prstGeom prst="rect">
            <a:avLst/>
          </a:prstGeom>
          <a:noFill/>
        </p:spPr>
        <p:txBody>
          <a:bodyPr wrap="square" lIns="38100" tIns="25400" rIns="38100" bIns="25400" rtlCol="0">
            <a:normAutofit fontScale="92500" lnSpcReduction="20000"/>
          </a:bodyPr>
          <a:lstStyle/>
          <a:p>
            <a:pPr>
              <a:lnSpc>
                <a:spcPct val="150000"/>
              </a:lnSpc>
            </a:pPr>
            <a:r>
              <a:rPr sz="2400">
                <a:solidFill/>
              </a:rPr>
              <a:t>Therefore,transforming ancient buildings into tourist attractions is an effective way to balance between city development and the protection of ancient buildings.
因此，将古建筑改造成旅游景点是平衡城市发展与古建筑保护的有效途径。</a:t>
            </a:r>
            <a:endParaRPr lang="zh-CN" altLang="en-US" sz="2400" dirty="0">
              <a:solidFill>
                <a:schemeClr val="bg1">
                  <a:lumMod val="95000"/>
                </a:schemeClr>
              </a:solidFill>
              <a:cs typeface="+mn-ea"/>
              <a:sym typeface="+mn-lt"/>
            </a:endParaRPr>
          </a:p>
        </p:txBody>
      </p:sp>
    </p:spTree>
    <p:extLst>
      <p:ext uri="{BB962C8B-B14F-4D97-AF65-F5344CB8AC3E}">
        <p14:creationId xmlns:p14="http://schemas.microsoft.com/office/powerpoint/2010/main" val="29579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l="36622" t="27234" r="41356" b="38865"/>
          <a:stretch/>
        </p:blipFill>
        <p:spPr>
          <a:xfrm>
            <a:off x="5330121" y="2765794"/>
            <a:ext cx="1531757" cy="1326412"/>
          </a:xfrm>
          <a:prstGeom prst="rect">
            <a:avLst/>
          </a:prstGeom>
        </p:spPr>
      </p:pic>
      <p:sp>
        <p:nvSpPr>
          <p:cNvPr id="4" name="文本框 3"/>
          <p:cNvSpPr txBox="1"/>
          <p:nvPr/>
        </p:nvSpPr>
        <p:spPr>
          <a:xfrm>
            <a:off x="1575539" y="1173938"/>
            <a:ext cx="1627369" cy="1569660"/>
          </a:xfrm>
          <a:prstGeom prst="rect">
            <a:avLst/>
          </a:prstGeom>
          <a:noFill/>
        </p:spPr>
        <p:txBody>
          <a:bodyPr wrap="square" lIns="38100" tIns="25400" rIns="38100" bIns="2540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black">
                    <a:lumMod val="50000"/>
                    <a:lumOff val="50000"/>
                  </a:prstClr>
                </a:solidFill>
                <a:effectLst/>
                <a:uLnTx/>
                <a:uFillTx/>
                <a:cs typeface="+mn-ea"/>
                <a:sym typeface="+mn-lt"/>
              </a:rPr>
              <a:t>03</a:t>
            </a:r>
            <a:endParaRPr kumimoji="0" lang="zh-CN" altLang="en-US" sz="96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5" name="文本框 4"/>
          <p:cNvSpPr txBox="1"/>
          <p:nvPr/>
        </p:nvSpPr>
        <p:spPr>
          <a:xfrm rot="21418380">
            <a:off x="2993960" y="2495442"/>
            <a:ext cx="7922595" cy="1754326"/>
          </a:xfrm>
          <a:prstGeom prst="rect">
            <a:avLst/>
          </a:prstGeom>
          <a:noFill/>
        </p:spPr>
        <p:txBody>
          <a:bodyPr wrap="square" lIns="38100" tIns="25400" rIns="38100" bIns="25400" rtlCol="0">
            <a:normAutofit/>
          </a:bodyPr>
          <a:lstStyle/>
          <a:p>
            <a:pPr lvl="0">
              <a:defRPr/>
            </a:pPr>
            <a:r>
              <a:rPr lang="en-US" altLang="zh-CN" sz="3200" dirty="0">
                <a:solidFill>
                  <a:prstClr val="black">
                    <a:lumMod val="50000"/>
                    <a:lumOff val="50000"/>
                  </a:prstClr>
                </a:solidFill>
                <a:latin typeface="Consolas" panose="020B0609020204030204" pitchFamily="49" charset="0"/>
                <a:cs typeface="+mn-ea"/>
                <a:sym typeface="+mn-lt"/>
              </a:rPr>
              <a:t>   </a:t>
            </a:r>
            <a:r>
              <a:rPr lang="en-US" altLang="zh-CN" sz="5400" dirty="0">
                <a:solidFill>
                  <a:prstClr val="black">
                    <a:lumMod val="50000"/>
                    <a:lumOff val="50000"/>
                  </a:prstClr>
                </a:solidFill>
                <a:latin typeface="Lucida Calligraphy" panose="03010101010101010101" pitchFamily="66" charset="0"/>
                <a:cs typeface="+mn-ea"/>
                <a:sym typeface="+mn-lt"/>
              </a:rPr>
              <a:t>There are two successful examples</a:t>
            </a:r>
            <a:endParaRPr kumimoji="0" lang="zh-CN" altLang="en-US" sz="3200" b="0" i="0" u="none" strike="noStrike" kern="1200" cap="none" spc="0" normalizeH="0" baseline="0" noProof="0" dirty="0">
              <a:ln>
                <a:noFill/>
              </a:ln>
              <a:solidFill>
                <a:prstClr val="black">
                  <a:lumMod val="50000"/>
                  <a:lumOff val="50000"/>
                </a:prstClr>
              </a:solidFill>
              <a:effectLst/>
              <a:uLnTx/>
              <a:uFillTx/>
              <a:latin typeface="Lucida Calligraphy" panose="03010101010101010101" pitchFamily="66" charset="0"/>
              <a:cs typeface="+mn-ea"/>
              <a:sym typeface="+mn-lt"/>
            </a:endParaRPr>
          </a:p>
        </p:txBody>
      </p:sp>
    </p:spTree>
    <p:extLst>
      <p:ext uri="{BB962C8B-B14F-4D97-AF65-F5344CB8AC3E}">
        <p14:creationId xmlns:p14="http://schemas.microsoft.com/office/powerpoint/2010/main" val="154843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500"/>
                                        <p:tgtEl>
                                          <p:spTgt spid="8"/>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4054" y="577210"/>
            <a:ext cx="755295" cy="575115"/>
          </a:xfrm>
          <a:prstGeom prst="rect">
            <a:avLst/>
          </a:prstGeom>
        </p:spPr>
      </p:pic>
      <p:sp>
        <p:nvSpPr>
          <p:cNvPr id="8" name="文本框 7"/>
          <p:cNvSpPr txBox="1"/>
          <p:nvPr/>
        </p:nvSpPr>
        <p:spPr>
          <a:xfrm>
            <a:off x="4772561" y="567550"/>
            <a:ext cx="2706959" cy="584775"/>
          </a:xfrm>
          <a:prstGeom prst="rect">
            <a:avLst/>
          </a:prstGeom>
          <a:noFill/>
        </p:spPr>
        <p:txBody>
          <a:bodyPr wrap="square" lIns="38100" tIns="25400" rIns="38100" bIns="25400" rtlCol="0">
            <a:normAutofit/>
          </a:bodyPr>
          <a:lstStyle/>
          <a:p>
            <a:r>
              <a:rPr lang="en-US" altLang="zh-CN" sz="3200" dirty="0" err="1">
                <a:solidFill>
                  <a:schemeClr val="tx1">
                    <a:lumMod val="50000"/>
                    <a:lumOff val="50000"/>
                  </a:schemeClr>
                </a:solidFill>
                <a:cs typeface="+mn-ea"/>
                <a:sym typeface="+mn-lt"/>
              </a:rPr>
              <a:t>Qixia</a:t>
            </a:r>
            <a:r>
              <a:rPr lang="en-US" altLang="zh-CN" sz="3200" dirty="0">
                <a:solidFill>
                  <a:schemeClr val="tx1">
                    <a:lumMod val="50000"/>
                    <a:lumOff val="50000"/>
                  </a:schemeClr>
                </a:solidFill>
                <a:cs typeface="+mn-ea"/>
                <a:sym typeface="+mn-lt"/>
              </a:rPr>
              <a:t> Temple</a:t>
            </a:r>
            <a:endParaRPr lang="zh-CN" altLang="en-US" sz="3200" dirty="0">
              <a:solidFill>
                <a:schemeClr val="tx1">
                  <a:lumMod val="50000"/>
                  <a:lumOff val="50000"/>
                </a:schemeClr>
              </a:solidFill>
              <a:cs typeface="+mn-ea"/>
              <a:sym typeface="+mn-lt"/>
            </a:endParaRPr>
          </a:p>
        </p:txBody>
      </p:sp>
      <p:sp>
        <p:nvSpPr>
          <p:cNvPr id="7" name="矩形 6">
            <a:extLst>
              <a:ext uri="{FF2B5EF4-FFF2-40B4-BE49-F238E27FC236}">
                <a16:creationId xmlns:a16="http://schemas.microsoft.com/office/drawing/2014/main" id="{65E92550-FEC2-4723-B41F-601714D9FDE5}"/>
              </a:ext>
            </a:extLst>
          </p:cNvPr>
          <p:cNvSpPr/>
          <p:nvPr/>
        </p:nvSpPr>
        <p:spPr>
          <a:xfrm>
            <a:off x="933855" y="1672202"/>
            <a:ext cx="4601183" cy="4373761"/>
          </a:xfrm>
          <a:prstGeom prst="rect">
            <a:avLst/>
          </a:prstGeom>
        </p:spPr>
        <p:txBody>
          <a:bodyPr wrap="square" lIns="38100" tIns="25400" rIns="38100" bIns="25400">
            <a:normAutofit/>
          </a:bodyPr>
          <a:lstStyle/>
          <a:p>
            <a:pPr indent="266700" algn="just">
              <a:lnSpc>
                <a:spcPct val="150000"/>
              </a:lnSpc>
              <a:spcAft>
                <a:spcPts val="0"/>
              </a:spcAft>
            </a:pPr>
            <a:r>
              <a:rPr lang="en-US" altLang="zh-CN" sz="2000" kern="100" dirty="0" err="1">
                <a:solidFill/>
                <a:latin typeface="等线" panose="02010600030101010101" pitchFamily="2" charset="-122"/>
                <a:ea typeface="等线" panose="02010600030101010101" pitchFamily="2" charset="-122"/>
                <a:cs typeface="Times New Roman" panose="02020603050405020304" pitchFamily="18" charset="0"/>
              </a:rPr>
              <a:t>Qixia</a:t>
            </a:r>
            <a:r>
              <a:rPr lang="en-US" altLang="zh-CN" sz="2000" kern="100" dirty="0">
                <a:solidFill/>
                <a:latin typeface="等线" panose="02010600030101010101" pitchFamily="2" charset="-122"/>
                <a:ea typeface="等线" panose="02010600030101010101" pitchFamily="2" charset="-122"/>
                <a:cs typeface="Times New Roman" panose="02020603050405020304" pitchFamily="18" charset="0"/>
              </a:rPr>
              <a:t> Temple is located at the western foot of the middle </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peak of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Qixia</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Mountain.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Qixia</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Mountain has a beautiful ecological environment and is known as "the first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Mingxiu</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Mountain in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Jinling</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In history, many scholars, emperors and generals visited here. </a:t>
            </a:r>
            <a:r>
              <a:rPr lang="en-US" altLang="zh-CN" sz="2000" dirty="0">
                <a:latin typeface="等线" panose="02010600030101010101" pitchFamily="2" charset="-122"/>
                <a:cs typeface="Times New Roman" panose="02020603050405020304" pitchFamily="18" charset="0"/>
              </a:rPr>
              <a:t> </a:t>
            </a:r>
            <a:endParaRPr lang="zh-CN" altLang="en-US" sz="2000" dirty="0"/>
          </a:p>
        </p:txBody>
      </p:sp>
      <p:pic>
        <p:nvPicPr>
          <p:cNvPr id="14" name="图片 13">
            <a:extLst>
              <a:ext uri="{FF2B5EF4-FFF2-40B4-BE49-F238E27FC236}">
                <a16:creationId xmlns:a16="http://schemas.microsoft.com/office/drawing/2014/main" id="{C6E79222-DA19-40C6-94CC-CE30D2642148}"/>
              </a:ext>
            </a:extLst>
          </p:cNvPr>
          <p:cNvPicPr>
            <a:picLocks noChangeAspect="1"/>
          </p:cNvPicPr>
          <p:nvPr/>
        </p:nvPicPr>
        <p:blipFill>
          <a:blip r:embed="rId3"/>
          <a:stretch>
            <a:fillRect/>
          </a:stretch>
        </p:blipFill>
        <p:spPr>
          <a:xfrm>
            <a:off x="6126040" y="1672202"/>
            <a:ext cx="5273497" cy="351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57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4054" y="577210"/>
            <a:ext cx="755295" cy="575115"/>
          </a:xfrm>
          <a:prstGeom prst="rect">
            <a:avLst/>
          </a:prstGeom>
        </p:spPr>
      </p:pic>
      <p:sp>
        <p:nvSpPr>
          <p:cNvPr id="8" name="文本框 7"/>
          <p:cNvSpPr txBox="1"/>
          <p:nvPr/>
        </p:nvSpPr>
        <p:spPr>
          <a:xfrm>
            <a:off x="4772561" y="567550"/>
            <a:ext cx="2706959" cy="584775"/>
          </a:xfrm>
          <a:prstGeom prst="rect">
            <a:avLst/>
          </a:prstGeom>
          <a:noFill/>
        </p:spPr>
        <p:txBody>
          <a:bodyPr wrap="square" lIns="38100" tIns="25400" rIns="38100" bIns="25400" rtlCol="0">
            <a:normAutofit fontScale="62500" lnSpcReduction="20000"/>
          </a:bodyPr>
          <a:lstStyle/>
          <a:p>
            <a:r>
              <a:rPr sz="3200">
                <a:solidFill/>
              </a:rPr>
              <a:t>Qixia Temple
栖霞寺</a:t>
            </a:r>
            <a:endParaRPr lang="zh-CN" altLang="en-US" sz="3200" dirty="0">
              <a:solidFill>
                <a:schemeClr val="tx1">
                  <a:lumMod val="50000"/>
                  <a:lumOff val="50000"/>
                </a:schemeClr>
              </a:solidFill>
              <a:cs typeface="+mn-ea"/>
              <a:sym typeface="+mn-lt"/>
            </a:endParaRPr>
          </a:p>
        </p:txBody>
      </p:sp>
      <p:sp>
        <p:nvSpPr>
          <p:cNvPr id="7" name="矩形 6">
            <a:extLst>
              <a:ext uri="{FF2B5EF4-FFF2-40B4-BE49-F238E27FC236}">
                <a16:creationId xmlns:a16="http://schemas.microsoft.com/office/drawing/2014/main" id="{65E92550-FEC2-4723-B41F-601714D9FDE5}"/>
              </a:ext>
            </a:extLst>
          </p:cNvPr>
          <p:cNvSpPr/>
          <p:nvPr/>
        </p:nvSpPr>
        <p:spPr>
          <a:xfrm>
            <a:off x="1040860" y="1720840"/>
            <a:ext cx="4756825" cy="4662110"/>
          </a:xfrm>
          <a:prstGeom prst="rect">
            <a:avLst/>
          </a:prstGeom>
        </p:spPr>
        <p:txBody>
          <a:bodyPr wrap="square" lIns="38100" tIns="25400" rIns="38100" bIns="25400">
            <a:normAutofit/>
          </a:bodyPr>
          <a:lstStyle/>
          <a:p>
            <a:pPr indent="266700" algn="just">
              <a:lnSpc>
                <a:spcPct val="150000"/>
              </a:lnSpc>
              <a:spcAft>
                <a:spcPts val="0"/>
              </a:spcAft>
            </a:pPr>
            <a:r>
              <a:rPr lang="en-US" altLang="zh-CN" sz="2000" kern="100" dirty="0">
                <a:solidFill/>
                <a:latin typeface="等线" panose="02010600030101010101" pitchFamily="2" charset="-122"/>
                <a:ea typeface="等线" panose="02010600030101010101" pitchFamily="2" charset="-122"/>
                <a:cs typeface="Times New Roman" panose="02020603050405020304" pitchFamily="18" charset="0"/>
              </a:rPr>
              <a:t>During the War of Resistance, it sheltered over 20,000 civilians from the flames of war. After the founding of the People’s Republic of China, the government funded the renovation of most of the temples and turned the surrounding area into </a:t>
            </a:r>
            <a:r>
              <a:rPr lang="en-US" altLang="zh-CN" sz="2000" kern="100" dirty="0" err="1">
                <a:solidFill/>
                <a:latin typeface="等线" panose="02010600030101010101" pitchFamily="2" charset="-122"/>
                <a:ea typeface="等线" panose="02010600030101010101" pitchFamily="2" charset="-122"/>
                <a:cs typeface="Times New Roman" panose="02020603050405020304" pitchFamily="18" charset="0"/>
              </a:rPr>
              <a:t>qixia</a:t>
            </a:r>
            <a:r>
              <a:rPr lang="en-US" altLang="zh-CN" sz="2000" kern="100" dirty="0">
                <a:solidFill/>
                <a:latin typeface="等线" panose="02010600030101010101" pitchFamily="2" charset="-122"/>
                <a:ea typeface="等线" panose="02010600030101010101" pitchFamily="2" charset="-122"/>
                <a:cs typeface="Times New Roman" panose="02020603050405020304" pitchFamily="18" charset="0"/>
              </a:rPr>
              <a:t> Mountain Scenic area, which not only protected the ancient buildings but also brought abundant revenue for the city’s development.  </a:t>
            </a:r>
          </a:p>
        </p:txBody>
      </p:sp>
      <p:pic>
        <p:nvPicPr>
          <p:cNvPr id="9" name="图片 8">
            <a:extLst>
              <a:ext uri="{FF2B5EF4-FFF2-40B4-BE49-F238E27FC236}">
                <a16:creationId xmlns:a16="http://schemas.microsoft.com/office/drawing/2014/main" id="{2B9A1BE0-C033-4A38-AE88-2F192D02321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41739"/>
            <a:ext cx="5274310" cy="3508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1714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4054" y="577210"/>
            <a:ext cx="755295" cy="575115"/>
          </a:xfrm>
          <a:prstGeom prst="rect">
            <a:avLst/>
          </a:prstGeom>
        </p:spPr>
      </p:pic>
      <p:sp>
        <p:nvSpPr>
          <p:cNvPr id="8" name="文本框 7"/>
          <p:cNvSpPr txBox="1"/>
          <p:nvPr/>
        </p:nvSpPr>
        <p:spPr>
          <a:xfrm>
            <a:off x="4772561" y="567550"/>
            <a:ext cx="2947410" cy="584775"/>
          </a:xfrm>
          <a:prstGeom prst="rect">
            <a:avLst/>
          </a:prstGeom>
          <a:noFill/>
        </p:spPr>
        <p:txBody>
          <a:bodyPr wrap="square" lIns="38100" tIns="25400" rIns="38100" bIns="25400" rtlCol="0">
            <a:normAutofit/>
          </a:bodyPr>
          <a:lstStyle/>
          <a:p>
            <a:r>
              <a:rPr lang="en-US" altLang="zh-CN" sz="3200" dirty="0" err="1">
                <a:solidFill>
                  <a:schemeClr val="tx1">
                    <a:lumMod val="50000"/>
                    <a:lumOff val="50000"/>
                  </a:schemeClr>
                </a:solidFill>
                <a:cs typeface="+mn-ea"/>
                <a:sym typeface="+mn-lt"/>
              </a:rPr>
              <a:t>Wuzhen</a:t>
            </a:r>
            <a:r>
              <a:rPr lang="en-US" altLang="zh-CN" sz="3200" dirty="0">
                <a:solidFill>
                  <a:schemeClr val="tx1">
                    <a:lumMod val="50000"/>
                    <a:lumOff val="50000"/>
                  </a:schemeClr>
                </a:solidFill>
                <a:cs typeface="+mn-ea"/>
                <a:sym typeface="+mn-lt"/>
              </a:rPr>
              <a:t> Town</a:t>
            </a:r>
          </a:p>
        </p:txBody>
      </p:sp>
      <p:sp>
        <p:nvSpPr>
          <p:cNvPr id="7" name="矩形 6">
            <a:extLst>
              <a:ext uri="{FF2B5EF4-FFF2-40B4-BE49-F238E27FC236}">
                <a16:creationId xmlns:a16="http://schemas.microsoft.com/office/drawing/2014/main" id="{65E92550-FEC2-4723-B41F-601714D9FDE5}"/>
              </a:ext>
            </a:extLst>
          </p:cNvPr>
          <p:cNvSpPr/>
          <p:nvPr/>
        </p:nvSpPr>
        <p:spPr>
          <a:xfrm>
            <a:off x="778214" y="1739499"/>
            <a:ext cx="4513634" cy="4468018"/>
          </a:xfrm>
          <a:prstGeom prst="rect">
            <a:avLst/>
          </a:prstGeom>
        </p:spPr>
        <p:txBody>
          <a:bodyPr wrap="square" lIns="38100" tIns="25400" rIns="38100" bIns="25400">
            <a:normAutofit/>
          </a:bodyPr>
          <a:lstStyle/>
          <a:p>
            <a:pPr indent="266700" algn="just">
              <a:lnSpc>
                <a:spcPct val="150000"/>
              </a:lnSpc>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Wuzhen,located</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in Jiaxing City, Zhejiang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Province,is</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a famous historical and cultural town in China.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Wuzhen</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repaired damaged old streets and houses with old materials and traditional craftsmanship and restored or rebuilt of parts of old buildings.</a:t>
            </a:r>
          </a:p>
        </p:txBody>
      </p:sp>
      <p:pic>
        <p:nvPicPr>
          <p:cNvPr id="10" name="图片 9">
            <a:extLst>
              <a:ext uri="{FF2B5EF4-FFF2-40B4-BE49-F238E27FC236}">
                <a16:creationId xmlns:a16="http://schemas.microsoft.com/office/drawing/2014/main" id="{656ECB13-7B68-42EE-AC2B-E5BF70B2AE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46266" y="2211291"/>
            <a:ext cx="5274310" cy="33686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21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4054" y="577210"/>
            <a:ext cx="755295" cy="575115"/>
          </a:xfrm>
          <a:prstGeom prst="rect">
            <a:avLst/>
          </a:prstGeom>
        </p:spPr>
      </p:pic>
      <p:sp>
        <p:nvSpPr>
          <p:cNvPr id="8" name="文本框 7"/>
          <p:cNvSpPr txBox="1"/>
          <p:nvPr/>
        </p:nvSpPr>
        <p:spPr>
          <a:xfrm>
            <a:off x="4772561" y="567550"/>
            <a:ext cx="2947410" cy="584775"/>
          </a:xfrm>
          <a:prstGeom prst="rect">
            <a:avLst/>
          </a:prstGeom>
          <a:noFill/>
        </p:spPr>
        <p:txBody>
          <a:bodyPr wrap="square" lIns="38100" tIns="25400" rIns="38100" bIns="25400" rtlCol="0">
            <a:normAutofit/>
          </a:bodyPr>
          <a:lstStyle/>
          <a:p>
            <a:r>
              <a:rPr lang="en-US" altLang="zh-CN" sz="3200" dirty="0" err="1">
                <a:solidFill>
                  <a:schemeClr val="tx1">
                    <a:lumMod val="50000"/>
                    <a:lumOff val="50000"/>
                  </a:schemeClr>
                </a:solidFill>
                <a:cs typeface="+mn-ea"/>
                <a:sym typeface="+mn-lt"/>
              </a:rPr>
              <a:t>Wuzhen</a:t>
            </a:r>
            <a:r>
              <a:rPr lang="en-US" altLang="zh-CN" sz="3200" dirty="0">
                <a:solidFill>
                  <a:schemeClr val="tx1">
                    <a:lumMod val="50000"/>
                    <a:lumOff val="50000"/>
                  </a:schemeClr>
                </a:solidFill>
                <a:cs typeface="+mn-ea"/>
                <a:sym typeface="+mn-lt"/>
              </a:rPr>
              <a:t> Town</a:t>
            </a:r>
          </a:p>
        </p:txBody>
      </p:sp>
      <p:sp>
        <p:nvSpPr>
          <p:cNvPr id="7" name="矩形 6">
            <a:extLst>
              <a:ext uri="{FF2B5EF4-FFF2-40B4-BE49-F238E27FC236}">
                <a16:creationId xmlns:a16="http://schemas.microsoft.com/office/drawing/2014/main" id="{65E92550-FEC2-4723-B41F-601714D9FDE5}"/>
              </a:ext>
            </a:extLst>
          </p:cNvPr>
          <p:cNvSpPr/>
          <p:nvPr/>
        </p:nvSpPr>
        <p:spPr>
          <a:xfrm>
            <a:off x="1040860" y="1720840"/>
            <a:ext cx="3910519" cy="4468018"/>
          </a:xfrm>
          <a:prstGeom prst="rect">
            <a:avLst/>
          </a:prstGeom>
        </p:spPr>
        <p:txBody>
          <a:bodyPr wrap="square" lIns="38100" tIns="25400" rIns="38100" bIns="25400">
            <a:normAutofit/>
          </a:bodyPr>
          <a:lstStyle/>
          <a:p>
            <a:pPr indent="266700" algn="just">
              <a:lnSpc>
                <a:spcPct val="150000"/>
              </a:lnSpc>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err="1">
                <a:solidFill/>
                <a:latin typeface="等线" panose="02010600030101010101" pitchFamily="2" charset="-122"/>
                <a:ea typeface="等线" panose="02010600030101010101" pitchFamily="2" charset="-122"/>
                <a:cs typeface="Times New Roman" panose="02020603050405020304" pitchFamily="18" charset="0"/>
              </a:rPr>
              <a:t>Wuzhen</a:t>
            </a:r>
            <a:r>
              <a:rPr lang="en-US" altLang="zh-CN" sz="2400" kern="100" dirty="0">
                <a:solidFill/>
                <a:latin typeface="等线" panose="02010600030101010101" pitchFamily="2" charset="-122"/>
                <a:ea typeface="等线" panose="02010600030101010101" pitchFamily="2" charset="-122"/>
                <a:cs typeface="Times New Roman" panose="02020603050405020304" pitchFamily="18" charset="0"/>
              </a:rPr>
              <a:t> well restored and maintained the original appearance of the ancient town, perfectly shows the beauty of Jiangnan Water Town. When it rains, the hazy beauty seems to be in the ink painting.</a:t>
            </a:r>
          </a:p>
        </p:txBody>
      </p:sp>
      <p:pic>
        <p:nvPicPr>
          <p:cNvPr id="10" name="图片 9" descr="古镇旅游发展">
            <a:extLst>
              <a:ext uri="{FF2B5EF4-FFF2-40B4-BE49-F238E27FC236}">
                <a16:creationId xmlns:a16="http://schemas.microsoft.com/office/drawing/2014/main" id="{30BD93C4-F4B4-4610-80B7-9B05A078336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76830" y="2006296"/>
            <a:ext cx="5274310" cy="3273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913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p:nvSpPr>
        <p:spPr>
          <a:xfrm>
            <a:off x="904240" y="1508760"/>
            <a:ext cx="3962400" cy="3840480"/>
          </a:xfrm>
          <a:prstGeom prst="rect">
            <a:avLst/>
          </a:prstGeom>
          <a:solidFill>
            <a:srgbClr val="B394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sp>
        <p:nvSpPr>
          <p:cNvPr id="4" name="矩形 3"/>
          <p:cNvSpPr/>
          <p:nvPr/>
        </p:nvSpPr>
        <p:spPr>
          <a:xfrm>
            <a:off x="1870359" y="1332952"/>
            <a:ext cx="2030162" cy="4192096"/>
          </a:xfrm>
          <a:prstGeom prst="rect">
            <a:avLst/>
          </a:prstGeom>
          <a:blipFill dpi="0" rotWithShape="1">
            <a:blip r:embed="rId2" cstate="screen">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pic>
        <p:nvPicPr>
          <p:cNvPr id="10" name="图片 9"/>
          <p:cNvPicPr>
            <a:picLocks noChangeAspect="1"/>
          </p:cNvPicPr>
          <p:nvPr/>
        </p:nvPicPr>
        <p:blipFill rotWithShape="1">
          <a:blip r:embed="rId3" cstate="screen">
            <a:extLst>
              <a:ext uri="{28A0092B-C50C-407E-A947-70E740481C1C}">
                <a14:useLocalDpi xmlns:a14="http://schemas.microsoft.com/office/drawing/2010/main"/>
              </a:ext>
            </a:extLst>
          </a:blip>
          <a:srcRect l="1709" t="33616" r="1397" b="8085"/>
          <a:stretch/>
        </p:blipFill>
        <p:spPr>
          <a:xfrm rot="16200000">
            <a:off x="9754236" y="5139125"/>
            <a:ext cx="2297382" cy="1140367"/>
          </a:xfrm>
          <a:prstGeom prst="rect">
            <a:avLst/>
          </a:prstGeom>
        </p:spPr>
      </p:pic>
      <p:sp>
        <p:nvSpPr>
          <p:cNvPr id="8" name="文本框 7">
            <a:extLst>
              <a:ext uri="{FF2B5EF4-FFF2-40B4-BE49-F238E27FC236}">
                <a16:creationId xmlns:a16="http://schemas.microsoft.com/office/drawing/2014/main" id="{F66023A4-7971-4128-8EEC-A1A58A2A9255}"/>
              </a:ext>
            </a:extLst>
          </p:cNvPr>
          <p:cNvSpPr txBox="1"/>
          <p:nvPr/>
        </p:nvSpPr>
        <p:spPr>
          <a:xfrm>
            <a:off x="5651771" y="1929217"/>
            <a:ext cx="5369668" cy="2797048"/>
          </a:xfrm>
          <a:prstGeom prst="rect">
            <a:avLst/>
          </a:prstGeom>
          <a:noFill/>
        </p:spPr>
        <p:txBody>
          <a:bodyPr wrap="square" lIns="38100" tIns="25400" rIns="38100" bIns="25400" rtlCol="0">
            <a:normAutofit/>
          </a:bodyPr>
          <a:lstStyle/>
          <a:p>
            <a:pPr>
              <a:lnSpc>
                <a:spcPct val="150000"/>
              </a:lnSpc>
            </a:pPr>
            <a:r>
              <a:rPr lang="en-US" altLang="zh-CN" dirty="0"/>
              <a:t>     </a:t>
            </a:r>
            <a:r>
              <a:rPr lang="en-US" altLang="zh-CN" sz="2400" dirty="0">
                <a:solidFill/>
              </a:rPr>
              <a:t>All in </a:t>
            </a:r>
            <a:r>
              <a:rPr lang="en-US" altLang="zh-CN" sz="2400" dirty="0" err="1">
                <a:solidFill/>
              </a:rPr>
              <a:t>all,it</a:t>
            </a:r>
            <a:r>
              <a:rPr lang="en-US" altLang="zh-CN" sz="2400" dirty="0">
                <a:solidFill/>
              </a:rPr>
              <a:t> is a good choice to preserving ancient buildings as tourist attractions </a:t>
            </a:r>
            <a:r>
              <a:rPr lang="en-US" altLang="zh-CN" sz="2400" dirty="0" err="1">
                <a:solidFill/>
              </a:rPr>
              <a:t>forfinding</a:t>
            </a:r>
            <a:r>
              <a:rPr lang="en-US" altLang="zh-CN" sz="2400" dirty="0">
                <a:solidFill/>
              </a:rPr>
              <a:t> a balance between urbanization and preservation of ancient buildings.</a:t>
            </a:r>
            <a:endParaRPr lang="zh-CN" altLang="en-US" sz="2000" dirty="0">
              <a:solidFill>
                <a:schemeClr val="bg1">
                  <a:lumMod val="85000"/>
                </a:schemeClr>
              </a:solidFill>
              <a:cs typeface="+mn-ea"/>
              <a:sym typeface="+mn-lt"/>
            </a:endParaRPr>
          </a:p>
        </p:txBody>
      </p:sp>
    </p:spTree>
    <p:extLst>
      <p:ext uri="{BB962C8B-B14F-4D97-AF65-F5344CB8AC3E}">
        <p14:creationId xmlns:p14="http://schemas.microsoft.com/office/powerpoint/2010/main" val="15352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l="36144" t="22979" r="35612" b="27092"/>
          <a:stretch/>
        </p:blipFill>
        <p:spPr>
          <a:xfrm>
            <a:off x="1634836" y="2245214"/>
            <a:ext cx="522276" cy="519325"/>
          </a:xfrm>
          <a:prstGeom prst="rect">
            <a:avLst/>
          </a:prstGeom>
        </p:spPr>
      </p:pic>
      <p:sp>
        <p:nvSpPr>
          <p:cNvPr id="4" name="文本框 3"/>
          <p:cNvSpPr txBox="1"/>
          <p:nvPr/>
        </p:nvSpPr>
        <p:spPr>
          <a:xfrm>
            <a:off x="2157112" y="2245214"/>
            <a:ext cx="5719066" cy="461665"/>
          </a:xfrm>
          <a:prstGeom prst="rect">
            <a:avLst/>
          </a:prstGeom>
          <a:noFill/>
        </p:spPr>
        <p:txBody>
          <a:bodyPr vert="horz" wrap="square" lIns="38100" tIns="25400" rIns="38100" bIns="25400" rtlCol="0">
            <a:normAutofit/>
          </a:bodyPr>
          <a:lstStyle/>
          <a:p>
            <a:r>
              <a:rPr lang="en-US" altLang="zh-CN" sz="2400" dirty="0">
                <a:solidFill/>
                <a:cs typeface="+mn-ea"/>
                <a:sym typeface="+mn-lt"/>
              </a:rPr>
              <a:t>1</a:t>
            </a:r>
            <a:r>
              <a:rPr lang="zh-CN" altLang="en-US" sz="2400" dirty="0">
                <a:solidFill/>
                <a:cs typeface="+mn-ea"/>
                <a:sym typeface="+mn-lt"/>
              </a:rPr>
              <a:t>、</a:t>
            </a:r>
            <a:r>
              <a:rPr lang="en-US" altLang="zh-CN" sz="2400" dirty="0">
                <a:solidFill/>
                <a:cs typeface="+mn-ea"/>
                <a:sym typeface="+mn-lt"/>
              </a:rPr>
              <a:t>Which examples were introduced?</a:t>
            </a:r>
            <a:endParaRPr lang="zh-CN" altLang="en-US" sz="2400" dirty="0">
              <a:cs typeface="+mn-ea"/>
              <a:sym typeface="+mn-lt"/>
            </a:endParaRPr>
          </a:p>
        </p:txBody>
      </p:sp>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l="36144" t="22979" r="35612" b="27092"/>
          <a:stretch/>
        </p:blipFill>
        <p:spPr>
          <a:xfrm>
            <a:off x="1634836" y="4014203"/>
            <a:ext cx="522276" cy="519325"/>
          </a:xfrm>
          <a:prstGeom prst="rect">
            <a:avLst/>
          </a:prstGeom>
        </p:spPr>
      </p:pic>
      <p:sp>
        <p:nvSpPr>
          <p:cNvPr id="8" name="文本框 7"/>
          <p:cNvSpPr txBox="1"/>
          <p:nvPr/>
        </p:nvSpPr>
        <p:spPr>
          <a:xfrm>
            <a:off x="2157112" y="4014566"/>
            <a:ext cx="9347046" cy="461665"/>
          </a:xfrm>
          <a:prstGeom prst="rect">
            <a:avLst/>
          </a:prstGeom>
          <a:noFill/>
        </p:spPr>
        <p:txBody>
          <a:bodyPr vert="horz" wrap="square" lIns="38100" tIns="25400" rIns="38100" bIns="25400" rtlCol="0">
            <a:normAutofit/>
          </a:bodyPr>
          <a:lstStyle/>
          <a:p>
            <a:r>
              <a:rPr lang="en-US" altLang="zh-CN" sz="2400" dirty="0">
                <a:solidFill/>
                <a:cs typeface="+mn-ea"/>
                <a:sym typeface="+mn-lt"/>
              </a:rPr>
              <a:t>2</a:t>
            </a:r>
            <a:r>
              <a:rPr lang="zh-CN" altLang="en-US" sz="2400" dirty="0">
                <a:solidFill/>
                <a:cs typeface="+mn-ea"/>
                <a:sym typeface="+mn-lt"/>
              </a:rPr>
              <a:t>、</a:t>
            </a:r>
            <a:r>
              <a:rPr lang="en-US" altLang="zh-CN" sz="2400" dirty="0">
                <a:solidFill/>
                <a:cs typeface="+mn-ea"/>
                <a:sym typeface="+mn-lt"/>
              </a:rPr>
              <a:t>What are the aspects of the influence of ancient buildings?</a:t>
            </a:r>
            <a:endParaRPr lang="zh-CN" altLang="en-US" sz="2400" dirty="0">
              <a:cs typeface="+mn-ea"/>
              <a:sym typeface="+mn-lt"/>
            </a:endParaRPr>
          </a:p>
        </p:txBody>
      </p:sp>
      <p:sp>
        <p:nvSpPr>
          <p:cNvPr id="15" name="文本框 14">
            <a:extLst>
              <a:ext uri="{FF2B5EF4-FFF2-40B4-BE49-F238E27FC236}">
                <a16:creationId xmlns:a16="http://schemas.microsoft.com/office/drawing/2014/main" id="{1DF5EED9-7205-43FF-85A6-0A4E9AE7ED86}"/>
              </a:ext>
            </a:extLst>
          </p:cNvPr>
          <p:cNvSpPr txBox="1"/>
          <p:nvPr/>
        </p:nvSpPr>
        <p:spPr>
          <a:xfrm>
            <a:off x="4887685" y="565534"/>
            <a:ext cx="2416629" cy="743986"/>
          </a:xfrm>
          <a:prstGeom prst="rect">
            <a:avLst/>
          </a:prstGeom>
          <a:noFill/>
        </p:spPr>
        <p:txBody>
          <a:bodyPr wrap="square" lIns="38100" tIns="25400" rIns="38100" bIns="25400" rtlCol="0">
            <a:normAutofit/>
          </a:bodyPr>
          <a:lstStyle/>
          <a:p>
            <a:pPr algn="l">
              <a:lnSpc>
                <a:spcPct val="150000"/>
              </a:lnSpc>
            </a:pPr>
            <a:r>
              <a:rPr lang="en-US" altLang="zh-CN" sz="3200" dirty="0">
                <a:solidFill/>
                <a:cs typeface="+mn-ea"/>
                <a:sym typeface="+mn-lt"/>
              </a:rPr>
              <a:t>Questions</a:t>
            </a:r>
          </a:p>
        </p:txBody>
      </p:sp>
    </p:spTree>
    <p:extLst>
      <p:ext uri="{BB962C8B-B14F-4D97-AF65-F5344CB8AC3E}">
        <p14:creationId xmlns:p14="http://schemas.microsoft.com/office/powerpoint/2010/main" val="2253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l="40851" t="28085" r="42235" b="39574"/>
          <a:stretch/>
        </p:blipFill>
        <p:spPr>
          <a:xfrm>
            <a:off x="4032224" y="536914"/>
            <a:ext cx="1147865" cy="1234495"/>
          </a:xfrm>
          <a:prstGeom prst="rect">
            <a:avLst/>
          </a:prstGeom>
        </p:spPr>
      </p:pic>
      <p:sp>
        <p:nvSpPr>
          <p:cNvPr id="2" name="文本框 1"/>
          <p:cNvSpPr txBox="1"/>
          <p:nvPr/>
        </p:nvSpPr>
        <p:spPr>
          <a:xfrm>
            <a:off x="4672751" y="447869"/>
            <a:ext cx="2959690" cy="1200329"/>
          </a:xfrm>
          <a:prstGeom prst="rect">
            <a:avLst/>
          </a:prstGeom>
          <a:noFill/>
        </p:spPr>
        <p:txBody>
          <a:bodyPr wrap="square" lIns="38100" tIns="25400" rIns="38100" bIns="25400" rtlCol="0">
            <a:normAutofit/>
          </a:bodyPr>
          <a:lstStyle/>
          <a:p>
            <a:r>
              <a:rPr lang="en-US" altLang="zh-CN" sz="7200" dirty="0">
                <a:solidFill>
                  <a:schemeClr val="tx1">
                    <a:lumMod val="50000"/>
                    <a:lumOff val="50000"/>
                  </a:schemeClr>
                </a:solidFill>
                <a:latin typeface="Perpetua Titling MT" panose="02020502060505020804" pitchFamily="18" charset="0"/>
                <a:cs typeface="+mn-ea"/>
                <a:sym typeface="+mn-lt"/>
              </a:rPr>
              <a:t>menu</a:t>
            </a:r>
            <a:endParaRPr lang="zh-CN" altLang="en-US" sz="7200" dirty="0">
              <a:solidFill>
                <a:schemeClr val="tx1">
                  <a:lumMod val="50000"/>
                  <a:lumOff val="50000"/>
                </a:schemeClr>
              </a:solidFill>
              <a:latin typeface="Perpetua Titling MT" panose="02020502060505020804" pitchFamily="18" charset="0"/>
              <a:cs typeface="+mn-ea"/>
              <a:sym typeface="+mn-lt"/>
            </a:endParaRPr>
          </a:p>
        </p:txBody>
      </p:sp>
      <p:pic>
        <p:nvPicPr>
          <p:cNvPr id="12" name="图片 11">
            <a:extLst>
              <a:ext uri="{FF2B5EF4-FFF2-40B4-BE49-F238E27FC236}">
                <a16:creationId xmlns:a16="http://schemas.microsoft.com/office/drawing/2014/main" id="{B7CE5D51-2F39-49FF-B2CF-1DA7DD80E9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144" t="22979" r="35612" b="27092"/>
          <a:stretch/>
        </p:blipFill>
        <p:spPr>
          <a:xfrm>
            <a:off x="1690820" y="2185874"/>
            <a:ext cx="522276" cy="519325"/>
          </a:xfrm>
          <a:prstGeom prst="rect">
            <a:avLst/>
          </a:prstGeom>
        </p:spPr>
      </p:pic>
      <p:pic>
        <p:nvPicPr>
          <p:cNvPr id="14" name="图片 13">
            <a:extLst>
              <a:ext uri="{FF2B5EF4-FFF2-40B4-BE49-F238E27FC236}">
                <a16:creationId xmlns:a16="http://schemas.microsoft.com/office/drawing/2014/main" id="{50983D20-5A6A-44CB-8FB2-0B3DB15B6A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144" t="22979" r="35612" b="27092"/>
          <a:stretch/>
        </p:blipFill>
        <p:spPr>
          <a:xfrm>
            <a:off x="1690819" y="3458902"/>
            <a:ext cx="522276" cy="519325"/>
          </a:xfrm>
          <a:prstGeom prst="rect">
            <a:avLst/>
          </a:prstGeom>
        </p:spPr>
      </p:pic>
      <p:sp>
        <p:nvSpPr>
          <p:cNvPr id="15" name="文本框 14">
            <a:extLst>
              <a:ext uri="{FF2B5EF4-FFF2-40B4-BE49-F238E27FC236}">
                <a16:creationId xmlns:a16="http://schemas.microsoft.com/office/drawing/2014/main" id="{6F9C71DF-5EF7-4FCB-8D2E-D6B617B3C292}"/>
              </a:ext>
            </a:extLst>
          </p:cNvPr>
          <p:cNvSpPr txBox="1"/>
          <p:nvPr/>
        </p:nvSpPr>
        <p:spPr>
          <a:xfrm>
            <a:off x="2213096" y="3273935"/>
            <a:ext cx="8545695" cy="830997"/>
          </a:xfrm>
          <a:prstGeom prst="rect">
            <a:avLst/>
          </a:prstGeom>
          <a:noFill/>
        </p:spPr>
        <p:txBody>
          <a:bodyPr vert="horz" wrap="square" lIns="38100" tIns="25400" rIns="38100" bIns="25400" rtlCol="0">
            <a:normAutofit/>
          </a:bodyPr>
          <a:lstStyle/>
          <a:p>
            <a:r>
              <a:rPr lang="en-US" altLang="zh-CN" sz="2400" dirty="0">
                <a:solidFill>
                  <a:schemeClr val="tx1">
                    <a:lumMod val="50000"/>
                    <a:lumOff val="50000"/>
                  </a:schemeClr>
                </a:solidFill>
                <a:cs typeface="+mn-ea"/>
                <a:sym typeface="+mn-lt"/>
              </a:rPr>
              <a:t>The influence of ancient buildings on the development of modern cities</a:t>
            </a:r>
            <a:endParaRPr lang="zh-CN" altLang="en-US" sz="2400" dirty="0">
              <a:solidFill>
                <a:schemeClr val="tx1">
                  <a:lumMod val="50000"/>
                  <a:lumOff val="50000"/>
                </a:schemeClr>
              </a:solidFill>
              <a:cs typeface="+mn-ea"/>
              <a:sym typeface="+mn-lt"/>
            </a:endParaRPr>
          </a:p>
        </p:txBody>
      </p:sp>
      <p:pic>
        <p:nvPicPr>
          <p:cNvPr id="16" name="图片 15">
            <a:extLst>
              <a:ext uri="{FF2B5EF4-FFF2-40B4-BE49-F238E27FC236}">
                <a16:creationId xmlns:a16="http://schemas.microsoft.com/office/drawing/2014/main" id="{ACAA1CE9-9EC3-4DD2-8751-7CAC4B6B31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144" t="22979" r="35612" b="27092"/>
          <a:stretch/>
        </p:blipFill>
        <p:spPr>
          <a:xfrm>
            <a:off x="1690820" y="4731931"/>
            <a:ext cx="522276" cy="519325"/>
          </a:xfrm>
          <a:prstGeom prst="rect">
            <a:avLst/>
          </a:prstGeom>
        </p:spPr>
      </p:pic>
      <p:sp>
        <p:nvSpPr>
          <p:cNvPr id="17" name="文本框 16">
            <a:extLst>
              <a:ext uri="{FF2B5EF4-FFF2-40B4-BE49-F238E27FC236}">
                <a16:creationId xmlns:a16="http://schemas.microsoft.com/office/drawing/2014/main" id="{88155AD7-6117-41A0-B045-C44C8D5BF997}"/>
              </a:ext>
            </a:extLst>
          </p:cNvPr>
          <p:cNvSpPr txBox="1"/>
          <p:nvPr/>
        </p:nvSpPr>
        <p:spPr>
          <a:xfrm>
            <a:off x="2213096" y="4700957"/>
            <a:ext cx="5572038" cy="461665"/>
          </a:xfrm>
          <a:prstGeom prst="rect">
            <a:avLst/>
          </a:prstGeom>
          <a:noFill/>
        </p:spPr>
        <p:txBody>
          <a:bodyPr vert="horz" wrap="square" lIns="38100" tIns="25400" rIns="38100" bIns="25400" rtlCol="0">
            <a:normAutofit/>
          </a:bodyPr>
          <a:lstStyle/>
          <a:p>
            <a:r>
              <a:rPr lang="en-US" altLang="zh-CN" sz="2400" dirty="0">
                <a:solidFill>
                  <a:schemeClr val="tx1">
                    <a:lumMod val="50000"/>
                    <a:lumOff val="50000"/>
                  </a:schemeClr>
                </a:solidFill>
                <a:cs typeface="+mn-ea"/>
                <a:sym typeface="+mn-lt"/>
              </a:rPr>
              <a:t>The effective ways and the examples</a:t>
            </a:r>
            <a:endParaRPr lang="zh-CN" altLang="en-US" sz="2400" dirty="0">
              <a:solidFill>
                <a:schemeClr val="tx1">
                  <a:lumMod val="50000"/>
                  <a:lumOff val="50000"/>
                </a:schemeClr>
              </a:solidFill>
              <a:cs typeface="+mn-ea"/>
              <a:sym typeface="+mn-lt"/>
            </a:endParaRPr>
          </a:p>
        </p:txBody>
      </p:sp>
      <p:sp>
        <p:nvSpPr>
          <p:cNvPr id="24" name="文本框 23">
            <a:extLst>
              <a:ext uri="{FF2B5EF4-FFF2-40B4-BE49-F238E27FC236}">
                <a16:creationId xmlns:a16="http://schemas.microsoft.com/office/drawing/2014/main" id="{93DB5B35-ACF8-4532-9BB9-0B026B3C9607}"/>
              </a:ext>
            </a:extLst>
          </p:cNvPr>
          <p:cNvSpPr txBox="1"/>
          <p:nvPr/>
        </p:nvSpPr>
        <p:spPr>
          <a:xfrm>
            <a:off x="2213095" y="2214703"/>
            <a:ext cx="4769704" cy="461665"/>
          </a:xfrm>
          <a:prstGeom prst="rect">
            <a:avLst/>
          </a:prstGeom>
          <a:noFill/>
        </p:spPr>
        <p:txBody>
          <a:bodyPr vert="horz" wrap="square" lIns="38100" tIns="25400" rIns="38100" bIns="25400" rtlCol="0">
            <a:normAutofit/>
          </a:bodyPr>
          <a:lstStyle/>
          <a:p>
            <a:r>
              <a:rPr lang="en-US" altLang="zh-CN" sz="2400" dirty="0">
                <a:solidFill>
                  <a:schemeClr val="tx1">
                    <a:lumMod val="50000"/>
                    <a:lumOff val="50000"/>
                  </a:schemeClr>
                </a:solidFill>
                <a:cs typeface="+mn-ea"/>
                <a:sym typeface="+mn-lt"/>
              </a:rPr>
              <a:t>The introduction and our views</a:t>
            </a:r>
            <a:endParaRPr lang="zh-CN" altLang="en-US" sz="24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1433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l="10212" t="37660" r="12872" b="44468"/>
          <a:stretch/>
        </p:blipFill>
        <p:spPr>
          <a:xfrm>
            <a:off x="1845012" y="2816157"/>
            <a:ext cx="9377464" cy="1225685"/>
          </a:xfrm>
          <a:prstGeom prst="rect">
            <a:avLst/>
          </a:prstGeom>
        </p:spPr>
      </p:pic>
      <p:sp>
        <p:nvSpPr>
          <p:cNvPr id="8" name="文本框 7"/>
          <p:cNvSpPr txBox="1"/>
          <p:nvPr/>
        </p:nvSpPr>
        <p:spPr>
          <a:xfrm>
            <a:off x="1466622" y="2028615"/>
            <a:ext cx="5769528" cy="2800767"/>
          </a:xfrm>
          <a:prstGeom prst="rect">
            <a:avLst/>
          </a:prstGeom>
          <a:noFill/>
        </p:spPr>
        <p:txBody>
          <a:bodyPr wrap="square" lIns="38100" tIns="25400" rIns="38100" bIns="2540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800" dirty="0">
                <a:solidFill>
                  <a:prstClr val="black">
                    <a:lumMod val="50000"/>
                    <a:lumOff val="50000"/>
                  </a:prstClr>
                </a:solidFill>
                <a:latin typeface="Bradley Hand ITC" panose="03070402050302030203" pitchFamily="66" charset="0"/>
                <a:cs typeface="+mn-ea"/>
                <a:sym typeface="+mn-lt"/>
              </a:rPr>
              <a:t>Thanks for</a:t>
            </a:r>
            <a:r>
              <a:rPr lang="zh-CN" altLang="en-US" sz="8800" dirty="0">
                <a:solidFill>
                  <a:prstClr val="black">
                    <a:lumMod val="50000"/>
                    <a:lumOff val="50000"/>
                  </a:prstClr>
                </a:solidFill>
                <a:latin typeface="Bradley Hand ITC" panose="03070402050302030203" pitchFamily="66" charset="0"/>
                <a:cs typeface="+mn-ea"/>
                <a:sym typeface="+mn-lt"/>
              </a:rPr>
              <a:t> </a:t>
            </a:r>
            <a:endParaRPr lang="en-US" altLang="zh-CN" sz="8800" dirty="0">
              <a:solidFill>
                <a:prstClr val="black">
                  <a:lumMod val="50000"/>
                  <a:lumOff val="50000"/>
                </a:prstClr>
              </a:solidFill>
              <a:latin typeface="Bradley Hand ITC" panose="03070402050302030203" pitchFamily="66" charset="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800" dirty="0">
                <a:solidFill>
                  <a:prstClr val="black">
                    <a:lumMod val="50000"/>
                    <a:lumOff val="50000"/>
                  </a:prstClr>
                </a:solidFill>
                <a:latin typeface="Bradley Hand ITC" panose="03070402050302030203" pitchFamily="66" charset="0"/>
                <a:cs typeface="+mn-ea"/>
                <a:sym typeface="+mn-lt"/>
              </a:rPr>
              <a:t>    watching</a:t>
            </a:r>
            <a:endParaRPr kumimoji="0" lang="en-US" altLang="zh-CN" sz="8800" b="0" i="0" u="none" strike="noStrike" kern="1200" cap="none" spc="0" normalizeH="0" baseline="0" noProof="0" dirty="0">
              <a:ln>
                <a:noFill/>
              </a:ln>
              <a:solidFill>
                <a:prstClr val="black">
                  <a:lumMod val="50000"/>
                  <a:lumOff val="50000"/>
                </a:prstClr>
              </a:solidFill>
              <a:effectLst/>
              <a:uLnTx/>
              <a:uFillTx/>
              <a:latin typeface="Bradley Hand ITC" panose="03070402050302030203" pitchFamily="66" charset="0"/>
              <a:cs typeface="+mn-ea"/>
              <a:sym typeface="+mn-lt"/>
            </a:endParaRPr>
          </a:p>
        </p:txBody>
      </p:sp>
    </p:spTree>
    <p:extLst>
      <p:ext uri="{BB962C8B-B14F-4D97-AF65-F5344CB8AC3E}">
        <p14:creationId xmlns:p14="http://schemas.microsoft.com/office/powerpoint/2010/main" val="399727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l="36622" t="27234" r="41356" b="38865"/>
          <a:stretch/>
        </p:blipFill>
        <p:spPr>
          <a:xfrm>
            <a:off x="5330121" y="2765794"/>
            <a:ext cx="1531757" cy="1326412"/>
          </a:xfrm>
          <a:prstGeom prst="rect">
            <a:avLst/>
          </a:prstGeom>
        </p:spPr>
      </p:pic>
      <p:sp>
        <p:nvSpPr>
          <p:cNvPr id="4" name="文本框 3"/>
          <p:cNvSpPr txBox="1"/>
          <p:nvPr/>
        </p:nvSpPr>
        <p:spPr>
          <a:xfrm>
            <a:off x="1575539" y="1173938"/>
            <a:ext cx="1627369" cy="1569660"/>
          </a:xfrm>
          <a:prstGeom prst="rect">
            <a:avLst/>
          </a:prstGeom>
          <a:noFill/>
        </p:spPr>
        <p:txBody>
          <a:bodyPr wrap="square" lIns="38100" tIns="25400" rIns="38100" bIns="2540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black">
                    <a:lumMod val="50000"/>
                    <a:lumOff val="50000"/>
                  </a:prstClr>
                </a:solidFill>
                <a:effectLst/>
                <a:uLnTx/>
                <a:uFillTx/>
                <a:cs typeface="+mn-ea"/>
                <a:sym typeface="+mn-lt"/>
              </a:rPr>
              <a:t>01</a:t>
            </a:r>
            <a:endParaRPr kumimoji="0" lang="zh-CN" altLang="en-US" sz="96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5" name="文本框 4"/>
          <p:cNvSpPr txBox="1"/>
          <p:nvPr/>
        </p:nvSpPr>
        <p:spPr>
          <a:xfrm rot="21418380">
            <a:off x="2567357" y="2959151"/>
            <a:ext cx="7360629" cy="1415772"/>
          </a:xfrm>
          <a:prstGeom prst="rect">
            <a:avLst/>
          </a:prstGeom>
          <a:noFill/>
        </p:spPr>
        <p:txBody>
          <a:bodyPr wrap="square" lIns="38100" tIns="25400" rIns="38100" bIns="25400" rtlCol="0">
            <a:normAutofit/>
          </a:bodyPr>
          <a:lstStyle/>
          <a:p>
            <a:pPr lvl="0">
              <a:defRPr/>
            </a:pPr>
            <a:r>
              <a:rPr lang="en-US" altLang="zh-CN" sz="3200" dirty="0">
                <a:solidFill>
                  <a:prstClr val="black">
                    <a:lumMod val="50000"/>
                    <a:lumOff val="50000"/>
                  </a:prstClr>
                </a:solidFill>
                <a:latin typeface="Consolas" panose="020B0609020204030204" pitchFamily="49" charset="0"/>
                <a:cs typeface="+mn-ea"/>
                <a:sym typeface="+mn-lt"/>
              </a:rPr>
              <a:t>   </a:t>
            </a:r>
            <a:r>
              <a:rPr lang="en-US" altLang="zh-CN" sz="5400" dirty="0">
                <a:solidFill>
                  <a:prstClr val="black">
                    <a:lumMod val="50000"/>
                    <a:lumOff val="50000"/>
                  </a:prstClr>
                </a:solidFill>
                <a:latin typeface="Lucida Calligraphy" panose="03010101010101010101" pitchFamily="66" charset="0"/>
                <a:cs typeface="+mn-ea"/>
                <a:sym typeface="+mn-lt"/>
              </a:rPr>
              <a:t>The introduction</a:t>
            </a:r>
          </a:p>
          <a:p>
            <a:pPr lvl="0">
              <a:defRPr/>
            </a:pPr>
            <a:endParaRPr kumimoji="0" lang="zh-CN" altLang="en-US" sz="3200" b="0" i="0" u="none" strike="noStrike" kern="1200" cap="none" spc="0" normalizeH="0" baseline="0" noProof="0" dirty="0">
              <a:ln>
                <a:noFill/>
              </a:ln>
              <a:solidFill>
                <a:prstClr val="black">
                  <a:lumMod val="50000"/>
                  <a:lumOff val="50000"/>
                </a:prstClr>
              </a:solidFill>
              <a:effectLst/>
              <a:uLnTx/>
              <a:uFillTx/>
              <a:latin typeface="Lucida Calligraphy" panose="03010101010101010101" pitchFamily="66" charset="0"/>
              <a:cs typeface="+mn-ea"/>
              <a:sym typeface="+mn-lt"/>
            </a:endParaRPr>
          </a:p>
        </p:txBody>
      </p:sp>
    </p:spTree>
    <p:extLst>
      <p:ext uri="{BB962C8B-B14F-4D97-AF65-F5344CB8AC3E}">
        <p14:creationId xmlns:p14="http://schemas.microsoft.com/office/powerpoint/2010/main" val="391797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500"/>
                                        <p:tgtEl>
                                          <p:spTgt spid="8"/>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4797358" y="601354"/>
            <a:ext cx="2646878" cy="584775"/>
          </a:xfrm>
          <a:prstGeom prst="rect">
            <a:avLst/>
          </a:prstGeom>
          <a:noFill/>
        </p:spPr>
        <p:txBody>
          <a:bodyPr wrap="square" lIns="38100" tIns="25400" rIns="38100" bIns="25400" rtlCol="0">
            <a:normAutofit fontScale="62500" lnSpcReduction="20000"/>
          </a:bodyPr>
          <a:lstStyle/>
          <a:p>
            <a:r>
              <a:rPr sz="3200">
                <a:solidFill/>
              </a:rPr>
              <a:t>introduction
引言</a:t>
            </a:r>
            <a:endParaRPr lang="zh-CN" altLang="en-US" sz="3200" dirty="0">
              <a:solidFill>
                <a:schemeClr val="tx1">
                  <a:lumMod val="50000"/>
                  <a:lumOff val="50000"/>
                </a:schemeClr>
              </a:solidFill>
              <a:cs typeface="+mn-ea"/>
              <a:sym typeface="+mn-lt"/>
            </a:endParaRPr>
          </a:p>
        </p:txBody>
      </p:sp>
      <p:sp>
        <p:nvSpPr>
          <p:cNvPr id="6" name="文本框 5"/>
          <p:cNvSpPr txBox="1"/>
          <p:nvPr/>
        </p:nvSpPr>
        <p:spPr>
          <a:xfrm>
            <a:off x="1201362" y="1368158"/>
            <a:ext cx="6952038" cy="2262158"/>
          </a:xfrm>
          <a:prstGeom prst="rect">
            <a:avLst/>
          </a:prstGeom>
          <a:noFill/>
        </p:spPr>
        <p:txBody>
          <a:bodyPr wrap="square" lIns="38100" tIns="25400" rIns="38100" bIns="25400" rtlCol="0">
            <a:normAutofit fontScale="62500" lnSpcReduction="20000"/>
          </a:bodyPr>
          <a:lstStyle/>
          <a:p>
            <a:pPr latinLnBrk="1">
              <a:lnSpc>
                <a:spcPct val="150000"/>
              </a:lnSpc>
            </a:pPr>
            <a:r>
              <a:rPr sz="2400">
                <a:solidFill/>
                <a:latin typeface="Lucida Sans Unicode"/>
              </a:rPr>
              <a:t>With the development of Cities in China,
随着中国城市的不断发展，</a:t>
            </a:r>
          </a:p>
          <a:p>
            <a:pPr latinLnBrk="1">
              <a:lnSpc>
                <a:spcPct val="150000"/>
              </a:lnSpc>
            </a:pPr>
            <a:r>
              <a:rPr sz="2400">
                <a:solidFill/>
                <a:latin typeface="Lucida Sans Unicode"/>
              </a:rPr>
              <a:t>the scale of cities continues to expand. But
城市规模不断扩大。但</a:t>
            </a:r>
          </a:p>
          <a:p>
            <a:pPr latinLnBrk="1">
              <a:lnSpc>
                <a:spcPct val="150000"/>
              </a:lnSpc>
            </a:pPr>
            <a:r>
              <a:rPr sz="2400">
                <a:solidFill/>
                <a:latin typeface="Lucida Sans Unicode"/>
              </a:rPr>
              <a:t>this has created a major crisis for historical and cultural buildings.
这给历史和文化建筑带来了重大危机。</a:t>
            </a:r>
            <a:endParaRPr lang="zh-CN" altLang="zh-CN" sz="2400" dirty="0">
              <a:latin typeface="Lucida Sans Unicode" panose="020B0602030504020204" pitchFamily="34" charset="0"/>
              <a:ea typeface="+mj-ea"/>
              <a:cs typeface="Lucida Sans Unicode" panose="020B0602030504020204" pitchFamily="34" charset="0"/>
            </a:endParaRPr>
          </a:p>
        </p:txBody>
      </p:sp>
      <p:sp>
        <p:nvSpPr>
          <p:cNvPr id="10" name="文本框 9">
            <a:extLst>
              <a:ext uri="{FF2B5EF4-FFF2-40B4-BE49-F238E27FC236}">
                <a16:creationId xmlns:a16="http://schemas.microsoft.com/office/drawing/2014/main" id="{E67E652C-007E-4478-963F-BDF9B7B32AE0}"/>
              </a:ext>
            </a:extLst>
          </p:cNvPr>
          <p:cNvSpPr txBox="1"/>
          <p:nvPr/>
        </p:nvSpPr>
        <p:spPr>
          <a:xfrm>
            <a:off x="4038600" y="3522557"/>
            <a:ext cx="6952038" cy="2816156"/>
          </a:xfrm>
          <a:prstGeom prst="rect">
            <a:avLst/>
          </a:prstGeom>
          <a:noFill/>
        </p:spPr>
        <p:txBody>
          <a:bodyPr wrap="square" lIns="38100" tIns="25400" rIns="38100" bIns="25400" rtlCol="0">
            <a:normAutofit fontScale="85000" lnSpcReduction="20000"/>
          </a:bodyPr>
          <a:lstStyle/>
          <a:p>
            <a:pPr>
              <a:lnSpc>
                <a:spcPct val="150000"/>
              </a:lnSpc>
            </a:pPr>
            <a:r>
              <a:rPr sz="2400">
                <a:solidFill/>
                <a:latin typeface="Lucida Sans Unicode"/>
              </a:rPr>
              <a:t>Many old and historic buildings are well protected in China. However, city planners always have to face the question whether old buildings should be demolished to make way for progress.
在中国，许多古老的历史建筑得到了很好的保护。然而，城市规划者总是不得不面对是否应该拆除旧建筑以让位于发展的问题。</a:t>
            </a:r>
            <a:endParaRPr lang="zh-CN" altLang="zh-CN" sz="2400" dirty="0">
              <a:latin typeface="Lucida Sans Unicode" panose="020B0602030504020204" pitchFamily="34" charset="0"/>
              <a:ea typeface="+mj-ea"/>
              <a:cs typeface="Lucida Sans Unicode" panose="020B0602030504020204" pitchFamily="34" charset="0"/>
            </a:endParaRPr>
          </a:p>
        </p:txBody>
      </p:sp>
      <p:pic>
        <p:nvPicPr>
          <p:cNvPr id="12" name="图片 11">
            <a:extLst>
              <a:ext uri="{FF2B5EF4-FFF2-40B4-BE49-F238E27FC236}">
                <a16:creationId xmlns:a16="http://schemas.microsoft.com/office/drawing/2014/main" id="{257ED1B9-5513-4267-AA66-CC0EC316CF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6288" t="24377" r="39924" b="27408"/>
          <a:stretch/>
        </p:blipFill>
        <p:spPr>
          <a:xfrm>
            <a:off x="-331354" y="4271241"/>
            <a:ext cx="2900218" cy="3306618"/>
          </a:xfrm>
          <a:prstGeom prst="rect">
            <a:avLst/>
          </a:prstGeom>
        </p:spPr>
      </p:pic>
      <p:pic>
        <p:nvPicPr>
          <p:cNvPr id="13" name="图片 12">
            <a:extLst>
              <a:ext uri="{FF2B5EF4-FFF2-40B4-BE49-F238E27FC236}">
                <a16:creationId xmlns:a16="http://schemas.microsoft.com/office/drawing/2014/main" id="{00AEF608-20C8-4576-A6CB-4B93B1257B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6288" t="24377" r="39924" b="27408"/>
          <a:stretch/>
        </p:blipFill>
        <p:spPr>
          <a:xfrm>
            <a:off x="10069946" y="215939"/>
            <a:ext cx="2900218" cy="3306618"/>
          </a:xfrm>
          <a:prstGeom prst="rect">
            <a:avLst/>
          </a:prstGeom>
        </p:spPr>
      </p:pic>
    </p:spTree>
    <p:extLst>
      <p:ext uri="{BB962C8B-B14F-4D97-AF65-F5344CB8AC3E}">
        <p14:creationId xmlns:p14="http://schemas.microsoft.com/office/powerpoint/2010/main" val="20488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1149384" y="478575"/>
            <a:ext cx="3803615" cy="461665"/>
          </a:xfrm>
          <a:prstGeom prst="rect">
            <a:avLst/>
          </a:prstGeom>
          <a:noFill/>
        </p:spPr>
        <p:txBody>
          <a:bodyPr wrap="square" lIns="38100" tIns="25400" rIns="38100" bIns="25400" rtlCol="0">
            <a:normAutofit fontScale="62500" lnSpcReduction="20000"/>
          </a:bodyPr>
          <a:lstStyle/>
          <a:p>
            <a:r>
              <a:rPr sz="2400">
                <a:solidFill/>
              </a:rPr>
              <a:t>Nanjing ancient city wall
南京古城墙</a:t>
            </a:r>
            <a:endParaRPr lang="zh-CN" altLang="zh-CN" sz="2400" dirty="0"/>
          </a:p>
        </p:txBody>
      </p:sp>
      <p:sp>
        <p:nvSpPr>
          <p:cNvPr id="5" name="文本框 4"/>
          <p:cNvSpPr txBox="1"/>
          <p:nvPr/>
        </p:nvSpPr>
        <p:spPr>
          <a:xfrm>
            <a:off x="1749443" y="1391594"/>
            <a:ext cx="4753994" cy="4654608"/>
          </a:xfrm>
          <a:prstGeom prst="rect">
            <a:avLst/>
          </a:prstGeom>
          <a:noFill/>
        </p:spPr>
        <p:txBody>
          <a:bodyPr wrap="square" lIns="38100" tIns="25400" rIns="38100" bIns="25400" rtlCol="0">
            <a:normAutofit fontScale="85000" lnSpcReduction="20000"/>
          </a:bodyPr>
          <a:lstStyle/>
          <a:p>
            <a:pPr>
              <a:lnSpc>
                <a:spcPct val="150000"/>
              </a:lnSpc>
            </a:pPr>
            <a:r>
              <a:rPr sz="2000">
                <a:solidFill/>
              </a:rPr>
              <a:t>Nanjing ancient city wall was built during the Ming Dynasty between 1366 and 1386.It is not only the largest city wall in China, but also the largest city wall in the world, and was selected as the world’s largest city wall by the World Records Association.In 1988, Nanjing ancient city wall was recognized as a national key cultural relics protection unit.
南京古城墙建于明朝1366年至1386年间。它不仅是中国最大的城墙，也是世界上最大的城墙，并被世界纪录协会选为世界上最大的城墙。1988年，南京古城墙被认定为全国重点文物保护单位。</a:t>
            </a:r>
          </a:p>
        </p:txBody>
      </p:sp>
      <p:sp>
        <p:nvSpPr>
          <p:cNvPr id="9" name="矩形 8">
            <a:extLst>
              <a:ext uri="{FF2B5EF4-FFF2-40B4-BE49-F238E27FC236}">
                <a16:creationId xmlns:a16="http://schemas.microsoft.com/office/drawing/2014/main" id="{622381E0-E530-43BA-8228-ACB802192865}"/>
              </a:ext>
            </a:extLst>
          </p:cNvPr>
          <p:cNvSpPr/>
          <p:nvPr/>
        </p:nvSpPr>
        <p:spPr>
          <a:xfrm>
            <a:off x="-921570" y="2856501"/>
            <a:ext cx="2597284" cy="4844375"/>
          </a:xfrm>
          <a:prstGeom prst="rect">
            <a:avLst/>
          </a:prstGeom>
          <a:blipFill dpi="0" rotWithShape="1">
            <a:blip r:embed="rId2" cstate="screen">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sp>
        <p:nvSpPr>
          <p:cNvPr id="10" name="任意多边形 10">
            <a:extLst>
              <a:ext uri="{FF2B5EF4-FFF2-40B4-BE49-F238E27FC236}">
                <a16:creationId xmlns:a16="http://schemas.microsoft.com/office/drawing/2014/main" id="{26688C7A-1B8A-40A0-81BB-5AD54D34D7B3}"/>
              </a:ext>
            </a:extLst>
          </p:cNvPr>
          <p:cNvSpPr/>
          <p:nvPr/>
        </p:nvSpPr>
        <p:spPr>
          <a:xfrm>
            <a:off x="764109" y="624969"/>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 name="图片 1">
            <a:extLst>
              <a:ext uri="{FF2B5EF4-FFF2-40B4-BE49-F238E27FC236}">
                <a16:creationId xmlns:a16="http://schemas.microsoft.com/office/drawing/2014/main" id="{6F3CBEE1-0D43-4A2F-9B04-87F72F71FAA0}"/>
              </a:ext>
            </a:extLst>
          </p:cNvPr>
          <p:cNvPicPr>
            <a:picLocks noChangeAspect="1"/>
          </p:cNvPicPr>
          <p:nvPr/>
        </p:nvPicPr>
        <p:blipFill>
          <a:blip r:embed="rId3"/>
          <a:stretch>
            <a:fillRect/>
          </a:stretch>
        </p:blipFill>
        <p:spPr>
          <a:xfrm>
            <a:off x="6920770" y="478575"/>
            <a:ext cx="4700555" cy="2804031"/>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476A4A67-752E-48A4-966F-8B3EE9F8E1FD}"/>
              </a:ext>
            </a:extLst>
          </p:cNvPr>
          <p:cNvPicPr>
            <a:picLocks noChangeAspect="1"/>
          </p:cNvPicPr>
          <p:nvPr/>
        </p:nvPicPr>
        <p:blipFill rotWithShape="1">
          <a:blip r:embed="rId4"/>
          <a:srcRect t="21010" b="-6097"/>
          <a:stretch/>
        </p:blipFill>
        <p:spPr>
          <a:xfrm>
            <a:off x="6920770" y="3575395"/>
            <a:ext cx="4700555" cy="2954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0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anim calcmode="lin" valueType="num">
                                      <p:cBhvr>
                                        <p:cTn id="11" dur="500" fill="hold"/>
                                        <p:tgtEl>
                                          <p:spTgt spid="10"/>
                                        </p:tgtEl>
                                        <p:attrNameLst>
                                          <p:attrName>ppt_x</p:attrName>
                                        </p:attrNameLst>
                                      </p:cBhvr>
                                      <p:tavLst>
                                        <p:tav tm="0">
                                          <p:val>
                                            <p:strVal val="#ppt_x"/>
                                          </p:val>
                                        </p:tav>
                                        <p:tav tm="100000">
                                          <p:val>
                                            <p:strVal val="#ppt_x"/>
                                          </p:val>
                                        </p:tav>
                                      </p:tavLst>
                                    </p:anim>
                                    <p:anim calcmode="lin" valueType="num">
                                      <p:cBhvr>
                                        <p:cTn id="12" dur="50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22" presetClass="entr" presetSubtype="8"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1149384" y="478575"/>
            <a:ext cx="3803615" cy="461665"/>
          </a:xfrm>
          <a:prstGeom prst="rect">
            <a:avLst/>
          </a:prstGeom>
          <a:noFill/>
        </p:spPr>
        <p:txBody>
          <a:bodyPr wrap="square" lIns="38100" tIns="25400" rIns="38100" bIns="25400" rtlCol="0">
            <a:normAutofit fontScale="62500" lnSpcReduction="20000"/>
          </a:bodyPr>
          <a:lstStyle/>
          <a:p>
            <a:r>
              <a:rPr sz="2400">
                <a:solidFill/>
              </a:rPr>
              <a:t>Nanjing ancient city wall
南京古城墙</a:t>
            </a:r>
            <a:endParaRPr lang="zh-CN" altLang="zh-CN" sz="2400" dirty="0"/>
          </a:p>
        </p:txBody>
      </p:sp>
      <p:sp>
        <p:nvSpPr>
          <p:cNvPr id="5" name="文本框 4"/>
          <p:cNvSpPr txBox="1"/>
          <p:nvPr/>
        </p:nvSpPr>
        <p:spPr>
          <a:xfrm>
            <a:off x="1675714" y="1391594"/>
            <a:ext cx="4753994" cy="4654608"/>
          </a:xfrm>
          <a:prstGeom prst="rect">
            <a:avLst/>
          </a:prstGeom>
          <a:noFill/>
        </p:spPr>
        <p:txBody>
          <a:bodyPr wrap="square" lIns="38100" tIns="25400" rIns="38100" bIns="25400" rtlCol="0">
            <a:normAutofit fontScale="92500" lnSpcReduction="20000"/>
          </a:bodyPr>
          <a:lstStyle/>
          <a:p>
            <a:pPr>
              <a:lnSpc>
                <a:spcPct val="150000"/>
              </a:lnSpc>
            </a:pPr>
            <a:r>
              <a:rPr sz="2000">
                <a:solidFill/>
              </a:rPr>
              <a:t>But the city walls were also once demolished.On March 9, 2014, a large number of ancient city wall bricks were found in the demolition ruins of Meiyuan New Village(梅园新村) and Nanwei Lane（南卫巷） in Nanjing. And some of them were tragically damaged during the demolition and construction process.
2014年3月9日，在南京梅园新村和南卫巷的拆迁废墟中发现了大量古城墙砖。</a:t>
            </a:r>
          </a:p>
          <a:p>
            <a:pPr>
              <a:lnSpc>
                <a:spcPct val="150000"/>
              </a:lnSpc>
            </a:pPr>
            <a:r>
              <a:rPr lang="en-US" altLang="zh-CN" sz="2000" dirty="0"/>
              <a:t> </a:t>
            </a:r>
          </a:p>
        </p:txBody>
      </p:sp>
      <p:sp>
        <p:nvSpPr>
          <p:cNvPr id="9" name="矩形 8">
            <a:extLst>
              <a:ext uri="{FF2B5EF4-FFF2-40B4-BE49-F238E27FC236}">
                <a16:creationId xmlns:a16="http://schemas.microsoft.com/office/drawing/2014/main" id="{622381E0-E530-43BA-8228-ACB802192865}"/>
              </a:ext>
            </a:extLst>
          </p:cNvPr>
          <p:cNvSpPr/>
          <p:nvPr/>
        </p:nvSpPr>
        <p:spPr>
          <a:xfrm>
            <a:off x="-921570" y="2856501"/>
            <a:ext cx="2597284" cy="4844375"/>
          </a:xfrm>
          <a:prstGeom prst="rect">
            <a:avLst/>
          </a:prstGeom>
          <a:blipFill dpi="0" rotWithShape="1">
            <a:blip r:embed="rId2" cstate="screen">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n-ea"/>
              <a:sym typeface="+mn-lt"/>
            </a:endParaRPr>
          </a:p>
        </p:txBody>
      </p:sp>
      <p:sp>
        <p:nvSpPr>
          <p:cNvPr id="10" name="任意多边形 10">
            <a:extLst>
              <a:ext uri="{FF2B5EF4-FFF2-40B4-BE49-F238E27FC236}">
                <a16:creationId xmlns:a16="http://schemas.microsoft.com/office/drawing/2014/main" id="{26688C7A-1B8A-40A0-81BB-5AD54D34D7B3}"/>
              </a:ext>
            </a:extLst>
          </p:cNvPr>
          <p:cNvSpPr/>
          <p:nvPr/>
        </p:nvSpPr>
        <p:spPr>
          <a:xfrm>
            <a:off x="764109" y="624969"/>
            <a:ext cx="171109" cy="168879"/>
          </a:xfrm>
          <a:custGeom>
            <a:avLst/>
            <a:gdLst>
              <a:gd name="connsiteX0" fmla="*/ 68531 w 399271"/>
              <a:gd name="connsiteY0" fmla="*/ 20364 h 535930"/>
              <a:gd name="connsiteX1" fmla="*/ 68531 w 399271"/>
              <a:gd name="connsiteY1" fmla="*/ 20364 h 535930"/>
              <a:gd name="connsiteX2" fmla="*/ 58803 w 399271"/>
              <a:gd name="connsiteY2" fmla="*/ 107913 h 535930"/>
              <a:gd name="connsiteX3" fmla="*/ 39348 w 399271"/>
              <a:gd name="connsiteY3" fmla="*/ 137096 h 535930"/>
              <a:gd name="connsiteX4" fmla="*/ 29620 w 399271"/>
              <a:gd name="connsiteY4" fmla="*/ 166279 h 535930"/>
              <a:gd name="connsiteX5" fmla="*/ 19893 w 399271"/>
              <a:gd name="connsiteY5" fmla="*/ 234372 h 535930"/>
              <a:gd name="connsiteX6" fmla="*/ 10165 w 399271"/>
              <a:gd name="connsiteY6" fmla="*/ 263555 h 535930"/>
              <a:gd name="connsiteX7" fmla="*/ 437 w 399271"/>
              <a:gd name="connsiteY7" fmla="*/ 312194 h 535930"/>
              <a:gd name="connsiteX8" fmla="*/ 29620 w 399271"/>
              <a:gd name="connsiteY8" fmla="*/ 477564 h 535930"/>
              <a:gd name="connsiteX9" fmla="*/ 58803 w 399271"/>
              <a:gd name="connsiteY9" fmla="*/ 497019 h 535930"/>
              <a:gd name="connsiteX10" fmla="*/ 78258 w 399271"/>
              <a:gd name="connsiteY10" fmla="*/ 516475 h 535930"/>
              <a:gd name="connsiteX11" fmla="*/ 136624 w 399271"/>
              <a:gd name="connsiteY11" fmla="*/ 535930 h 535930"/>
              <a:gd name="connsiteX12" fmla="*/ 233901 w 399271"/>
              <a:gd name="connsiteY12" fmla="*/ 526202 h 535930"/>
              <a:gd name="connsiteX13" fmla="*/ 263084 w 399271"/>
              <a:gd name="connsiteY13" fmla="*/ 506747 h 535930"/>
              <a:gd name="connsiteX14" fmla="*/ 301995 w 399271"/>
              <a:gd name="connsiteY14" fmla="*/ 487292 h 535930"/>
              <a:gd name="connsiteX15" fmla="*/ 370088 w 399271"/>
              <a:gd name="connsiteY15" fmla="*/ 409470 h 535930"/>
              <a:gd name="connsiteX16" fmla="*/ 379816 w 399271"/>
              <a:gd name="connsiteY16" fmla="*/ 370560 h 535930"/>
              <a:gd name="connsiteX17" fmla="*/ 399271 w 399271"/>
              <a:gd name="connsiteY17" fmla="*/ 312194 h 535930"/>
              <a:gd name="connsiteX18" fmla="*/ 379816 w 399271"/>
              <a:gd name="connsiteY18" fmla="*/ 107913 h 535930"/>
              <a:gd name="connsiteX19" fmla="*/ 350633 w 399271"/>
              <a:gd name="connsiteY19" fmla="*/ 49547 h 535930"/>
              <a:gd name="connsiteX20" fmla="*/ 321450 w 399271"/>
              <a:gd name="connsiteY20" fmla="*/ 20364 h 535930"/>
              <a:gd name="connsiteX21" fmla="*/ 272812 w 399271"/>
              <a:gd name="connsiteY21" fmla="*/ 10636 h 535930"/>
              <a:gd name="connsiteX22" fmla="*/ 243629 w 399271"/>
              <a:gd name="connsiteY22" fmla="*/ 909 h 535930"/>
              <a:gd name="connsiteX23" fmla="*/ 87986 w 399271"/>
              <a:gd name="connsiteY23" fmla="*/ 30092 h 535930"/>
              <a:gd name="connsiteX24" fmla="*/ 68531 w 399271"/>
              <a:gd name="connsiteY24" fmla="*/ 20364 h 5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271" h="535930">
                <a:moveTo>
                  <a:pt x="68531" y="20364"/>
                </a:moveTo>
                <a:lnTo>
                  <a:pt x="68531" y="20364"/>
                </a:lnTo>
                <a:cubicBezTo>
                  <a:pt x="65288" y="49547"/>
                  <a:pt x="65924" y="79427"/>
                  <a:pt x="58803" y="107913"/>
                </a:cubicBezTo>
                <a:cubicBezTo>
                  <a:pt x="55967" y="119255"/>
                  <a:pt x="44576" y="126639"/>
                  <a:pt x="39348" y="137096"/>
                </a:cubicBezTo>
                <a:cubicBezTo>
                  <a:pt x="34762" y="146267"/>
                  <a:pt x="32863" y="156551"/>
                  <a:pt x="29620" y="166279"/>
                </a:cubicBezTo>
                <a:cubicBezTo>
                  <a:pt x="26378" y="188977"/>
                  <a:pt x="24390" y="211889"/>
                  <a:pt x="19893" y="234372"/>
                </a:cubicBezTo>
                <a:cubicBezTo>
                  <a:pt x="17882" y="244427"/>
                  <a:pt x="12652" y="253607"/>
                  <a:pt x="10165" y="263555"/>
                </a:cubicBezTo>
                <a:cubicBezTo>
                  <a:pt x="6155" y="279595"/>
                  <a:pt x="3680" y="295981"/>
                  <a:pt x="437" y="312194"/>
                </a:cubicBezTo>
                <a:cubicBezTo>
                  <a:pt x="4305" y="366341"/>
                  <a:pt x="-13360" y="434584"/>
                  <a:pt x="29620" y="477564"/>
                </a:cubicBezTo>
                <a:cubicBezTo>
                  <a:pt x="37887" y="485831"/>
                  <a:pt x="49674" y="489716"/>
                  <a:pt x="58803" y="497019"/>
                </a:cubicBezTo>
                <a:cubicBezTo>
                  <a:pt x="65965" y="502748"/>
                  <a:pt x="70055" y="512373"/>
                  <a:pt x="78258" y="516475"/>
                </a:cubicBezTo>
                <a:cubicBezTo>
                  <a:pt x="96601" y="525646"/>
                  <a:pt x="136624" y="535930"/>
                  <a:pt x="136624" y="535930"/>
                </a:cubicBezTo>
                <a:cubicBezTo>
                  <a:pt x="169050" y="532687"/>
                  <a:pt x="202148" y="533530"/>
                  <a:pt x="233901" y="526202"/>
                </a:cubicBezTo>
                <a:cubicBezTo>
                  <a:pt x="245293" y="523573"/>
                  <a:pt x="252933" y="512547"/>
                  <a:pt x="263084" y="506747"/>
                </a:cubicBezTo>
                <a:cubicBezTo>
                  <a:pt x="275675" y="499553"/>
                  <a:pt x="289025" y="493777"/>
                  <a:pt x="301995" y="487292"/>
                </a:cubicBezTo>
                <a:cubicBezTo>
                  <a:pt x="358900" y="430386"/>
                  <a:pt x="337915" y="457731"/>
                  <a:pt x="370088" y="409470"/>
                </a:cubicBezTo>
                <a:cubicBezTo>
                  <a:pt x="373331" y="396500"/>
                  <a:pt x="375974" y="383365"/>
                  <a:pt x="379816" y="370560"/>
                </a:cubicBezTo>
                <a:cubicBezTo>
                  <a:pt x="385709" y="350917"/>
                  <a:pt x="399271" y="312194"/>
                  <a:pt x="399271" y="312194"/>
                </a:cubicBezTo>
                <a:cubicBezTo>
                  <a:pt x="392295" y="193597"/>
                  <a:pt x="402081" y="185837"/>
                  <a:pt x="379816" y="107913"/>
                </a:cubicBezTo>
                <a:cubicBezTo>
                  <a:pt x="372186" y="81209"/>
                  <a:pt x="369168" y="71790"/>
                  <a:pt x="350633" y="49547"/>
                </a:cubicBezTo>
                <a:cubicBezTo>
                  <a:pt x="341826" y="38979"/>
                  <a:pt x="333755" y="26516"/>
                  <a:pt x="321450" y="20364"/>
                </a:cubicBezTo>
                <a:cubicBezTo>
                  <a:pt x="306662" y="12970"/>
                  <a:pt x="288852" y="14646"/>
                  <a:pt x="272812" y="10636"/>
                </a:cubicBezTo>
                <a:cubicBezTo>
                  <a:pt x="262864" y="8149"/>
                  <a:pt x="253357" y="4151"/>
                  <a:pt x="243629" y="909"/>
                </a:cubicBezTo>
                <a:cubicBezTo>
                  <a:pt x="98279" y="11290"/>
                  <a:pt x="139625" y="-21547"/>
                  <a:pt x="87986" y="30092"/>
                </a:cubicBezTo>
                <a:lnTo>
                  <a:pt x="68531" y="20364"/>
                </a:lnTo>
                <a:close/>
              </a:path>
            </a:pathLst>
          </a:custGeom>
          <a:solidFill>
            <a:srgbClr val="8C2C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3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 name="图片 2">
            <a:extLst>
              <a:ext uri="{FF2B5EF4-FFF2-40B4-BE49-F238E27FC236}">
                <a16:creationId xmlns:a16="http://schemas.microsoft.com/office/drawing/2014/main" id="{3E7D7929-D26E-4DDB-AF07-23FE04DE45F6}"/>
              </a:ext>
            </a:extLst>
          </p:cNvPr>
          <p:cNvPicPr>
            <a:picLocks noChangeAspect="1"/>
          </p:cNvPicPr>
          <p:nvPr/>
        </p:nvPicPr>
        <p:blipFill>
          <a:blip r:embed="rId3"/>
          <a:stretch>
            <a:fillRect/>
          </a:stretch>
        </p:blipFill>
        <p:spPr>
          <a:xfrm>
            <a:off x="6756421" y="1278574"/>
            <a:ext cx="4957703" cy="4133181"/>
          </a:xfrm>
          <a:prstGeom prst="rect">
            <a:avLst/>
          </a:prstGeom>
          <a:ln>
            <a:noFill/>
          </a:ln>
          <a:effectLst>
            <a:softEdge rad="112500"/>
          </a:effectLst>
        </p:spPr>
      </p:pic>
    </p:spTree>
    <p:extLst>
      <p:ext uri="{BB962C8B-B14F-4D97-AF65-F5344CB8AC3E}">
        <p14:creationId xmlns:p14="http://schemas.microsoft.com/office/powerpoint/2010/main" val="161312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2" presetClass="entr" presetSubtype="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l="36288" t="24377" r="39924" b="27408"/>
          <a:stretch/>
        </p:blipFill>
        <p:spPr>
          <a:xfrm>
            <a:off x="-1283854" y="1699491"/>
            <a:ext cx="2900218" cy="3306618"/>
          </a:xfrm>
          <a:prstGeom prst="rect">
            <a:avLst/>
          </a:prstGeom>
        </p:spPr>
      </p:pic>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l="36288" t="24377" r="39924" b="27408"/>
          <a:stretch/>
        </p:blipFill>
        <p:spPr>
          <a:xfrm>
            <a:off x="10741891" y="1775691"/>
            <a:ext cx="2900218" cy="3306618"/>
          </a:xfrm>
          <a:prstGeom prst="rect">
            <a:avLst/>
          </a:prstGeom>
        </p:spPr>
      </p:pic>
      <p:sp>
        <p:nvSpPr>
          <p:cNvPr id="6" name="文本框 5"/>
          <p:cNvSpPr txBox="1"/>
          <p:nvPr/>
        </p:nvSpPr>
        <p:spPr>
          <a:xfrm>
            <a:off x="2339602" y="1092316"/>
            <a:ext cx="7512796" cy="5013039"/>
          </a:xfrm>
          <a:prstGeom prst="rect">
            <a:avLst/>
          </a:prstGeom>
          <a:noFill/>
        </p:spPr>
        <p:txBody>
          <a:bodyPr wrap="square" lIns="38100" tIns="25400" rIns="38100" bIns="25400" rtlCol="0">
            <a:normAutofit/>
          </a:bodyPr>
          <a:lstStyle/>
          <a:p>
            <a:pPr algn="ctr">
              <a:lnSpc>
                <a:spcPct val="150000"/>
              </a:lnSpc>
            </a:pPr>
            <a:r>
              <a:rPr lang="en-US" altLang="zh-CN" sz="2400" dirty="0">
                <a:solidFill/>
                <a:cs typeface="+mn-ea"/>
                <a:sym typeface="+mn-lt"/>
              </a:rPr>
              <a:t>There is sufficient factual evidence to prove that</a:t>
            </a:r>
          </a:p>
          <a:p>
            <a:pPr algn="ctr">
              <a:lnSpc>
                <a:spcPct val="150000"/>
              </a:lnSpc>
            </a:pPr>
            <a:r>
              <a:rPr lang="en-US" altLang="zh-CN" sz="2400" dirty="0">
                <a:solidFill/>
                <a:cs typeface="+mn-ea"/>
                <a:sym typeface="+mn-lt"/>
              </a:rPr>
              <a:t>In the 1950s and 1960s, A large number of ancient buildings have been demolished in China.</a:t>
            </a:r>
          </a:p>
          <a:p>
            <a:pPr algn="ctr">
              <a:lnSpc>
                <a:spcPct val="150000"/>
              </a:lnSpc>
            </a:pPr>
            <a:r>
              <a:rPr lang="en-US" altLang="zh-CN" sz="2400" dirty="0">
                <a:solidFill/>
                <a:cs typeface="+mn-ea"/>
                <a:sym typeface="+mn-lt"/>
              </a:rPr>
              <a:t>And our view is that</a:t>
            </a:r>
          </a:p>
          <a:p>
            <a:pPr algn="ctr">
              <a:lnSpc>
                <a:spcPct val="150000"/>
              </a:lnSpc>
            </a:pPr>
            <a:r>
              <a:rPr lang="en-US" altLang="zh-CN" sz="2400" dirty="0">
                <a:solidFill/>
                <a:cs typeface="+mn-ea"/>
                <a:sym typeface="+mn-lt"/>
              </a:rPr>
              <a:t>Chinese ancient building should be preserved.</a:t>
            </a:r>
          </a:p>
          <a:p>
            <a:pPr algn="ctr">
              <a:lnSpc>
                <a:spcPct val="150000"/>
              </a:lnSpc>
            </a:pPr>
            <a:r>
              <a:rPr lang="en-US" altLang="zh-CN" sz="2400" dirty="0">
                <a:solidFill/>
                <a:cs typeface="+mn-ea"/>
                <a:sym typeface="+mn-lt"/>
              </a:rPr>
              <a:t>We can find a balance between urbanization and preservation of ancient buildings, instead of demolish them ruthlessly.</a:t>
            </a:r>
          </a:p>
          <a:p>
            <a:pPr algn="ctr">
              <a:lnSpc>
                <a:spcPct val="150000"/>
              </a:lnSpc>
            </a:pPr>
            <a:endParaRPr lang="zh-CN" altLang="en-US" sz="2400" dirty="0">
              <a:solidFill>
                <a:schemeClr val="bg1">
                  <a:lumMod val="50000"/>
                </a:schemeClr>
              </a:solidFill>
              <a:cs typeface="+mn-ea"/>
              <a:sym typeface="+mn-lt"/>
            </a:endParaRPr>
          </a:p>
        </p:txBody>
      </p:sp>
      <p:sp>
        <p:nvSpPr>
          <p:cNvPr id="9" name="矩形 8">
            <a:extLst>
              <a:ext uri="{FF2B5EF4-FFF2-40B4-BE49-F238E27FC236}">
                <a16:creationId xmlns:a16="http://schemas.microsoft.com/office/drawing/2014/main" id="{CCC989FF-410B-4BD3-9E5C-8804E34049B6}"/>
              </a:ext>
            </a:extLst>
          </p:cNvPr>
          <p:cNvSpPr/>
          <p:nvPr/>
        </p:nvSpPr>
        <p:spPr>
          <a:xfrm>
            <a:off x="5911174" y="0"/>
            <a:ext cx="369652" cy="223735"/>
          </a:xfrm>
          <a:prstGeom prst="rect">
            <a:avLst/>
          </a:prstGeom>
          <a:solidFill>
            <a:srgbClr val="B394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endParaRPr lang="zh-CN" altLang="en-US">
              <a:cs typeface="+mn-ea"/>
              <a:sym typeface="+mn-lt"/>
            </a:endParaRPr>
          </a:p>
        </p:txBody>
      </p:sp>
    </p:spTree>
    <p:extLst>
      <p:ext uri="{BB962C8B-B14F-4D97-AF65-F5344CB8AC3E}">
        <p14:creationId xmlns:p14="http://schemas.microsoft.com/office/powerpoint/2010/main" val="23494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l="36622" t="27234" r="41356" b="38865"/>
          <a:stretch/>
        </p:blipFill>
        <p:spPr>
          <a:xfrm>
            <a:off x="5330121" y="2765794"/>
            <a:ext cx="1531757" cy="1326412"/>
          </a:xfrm>
          <a:prstGeom prst="rect">
            <a:avLst/>
          </a:prstGeom>
        </p:spPr>
      </p:pic>
      <p:sp>
        <p:nvSpPr>
          <p:cNvPr id="4" name="文本框 3"/>
          <p:cNvSpPr txBox="1"/>
          <p:nvPr/>
        </p:nvSpPr>
        <p:spPr>
          <a:xfrm>
            <a:off x="1575539" y="1173938"/>
            <a:ext cx="1627369" cy="1569660"/>
          </a:xfrm>
          <a:prstGeom prst="rect">
            <a:avLst/>
          </a:prstGeom>
          <a:noFill/>
        </p:spPr>
        <p:txBody>
          <a:bodyPr wrap="square" lIns="38100" tIns="25400" rIns="38100" bIns="2540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black">
                    <a:lumMod val="50000"/>
                    <a:lumOff val="50000"/>
                  </a:prstClr>
                </a:solidFill>
                <a:effectLst/>
                <a:uLnTx/>
                <a:uFillTx/>
                <a:cs typeface="+mn-ea"/>
                <a:sym typeface="+mn-lt"/>
              </a:rPr>
              <a:t>02</a:t>
            </a:r>
            <a:endParaRPr kumimoji="0" lang="zh-CN" altLang="en-US" sz="96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5" name="文本框 4"/>
          <p:cNvSpPr txBox="1"/>
          <p:nvPr/>
        </p:nvSpPr>
        <p:spPr>
          <a:xfrm rot="21418380">
            <a:off x="2995450" y="2967337"/>
            <a:ext cx="5786605" cy="923330"/>
          </a:xfrm>
          <a:prstGeom prst="rect">
            <a:avLst/>
          </a:prstGeom>
          <a:noFill/>
        </p:spPr>
        <p:txBody>
          <a:bodyPr wrap="square" lIns="38100" tIns="25400" rIns="38100" bIns="25400" rtlCol="0">
            <a:normAutofit/>
          </a:bodyPr>
          <a:lstStyle/>
          <a:p>
            <a:pPr lvl="0">
              <a:defRPr/>
            </a:pPr>
            <a:r>
              <a:rPr lang="en-US" altLang="zh-CN" sz="3200" dirty="0">
                <a:solidFill>
                  <a:prstClr val="black">
                    <a:lumMod val="50000"/>
                    <a:lumOff val="50000"/>
                  </a:prstClr>
                </a:solidFill>
                <a:latin typeface="Consolas" panose="020B0609020204030204" pitchFamily="49" charset="0"/>
                <a:cs typeface="+mn-ea"/>
                <a:sym typeface="+mn-lt"/>
              </a:rPr>
              <a:t>   </a:t>
            </a:r>
            <a:r>
              <a:rPr lang="en-US" altLang="zh-CN" sz="5400" dirty="0">
                <a:solidFill>
                  <a:prstClr val="black">
                    <a:lumMod val="50000"/>
                    <a:lumOff val="50000"/>
                  </a:prstClr>
                </a:solidFill>
                <a:latin typeface="Lucida Calligraphy" panose="03010101010101010101" pitchFamily="66" charset="0"/>
                <a:cs typeface="+mn-ea"/>
                <a:sym typeface="+mn-lt"/>
              </a:rPr>
              <a:t>The influence</a:t>
            </a:r>
            <a:endParaRPr kumimoji="0" lang="zh-CN" altLang="en-US" sz="3200" b="0" i="0" u="none" strike="noStrike" kern="1200" cap="none" spc="0" normalizeH="0" baseline="0" noProof="0" dirty="0">
              <a:ln>
                <a:noFill/>
              </a:ln>
              <a:solidFill>
                <a:prstClr val="black">
                  <a:lumMod val="50000"/>
                  <a:lumOff val="50000"/>
                </a:prstClr>
              </a:solidFill>
              <a:effectLst/>
              <a:uLnTx/>
              <a:uFillTx/>
              <a:latin typeface="Lucida Calligraphy" panose="03010101010101010101" pitchFamily="66" charset="0"/>
              <a:cs typeface="+mn-ea"/>
              <a:sym typeface="+mn-lt"/>
            </a:endParaRPr>
          </a:p>
        </p:txBody>
      </p:sp>
    </p:spTree>
    <p:extLst>
      <p:ext uri="{BB962C8B-B14F-4D97-AF65-F5344CB8AC3E}">
        <p14:creationId xmlns:p14="http://schemas.microsoft.com/office/powerpoint/2010/main" val="21142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500"/>
                                        <p:tgtEl>
                                          <p:spTgt spid="8"/>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l="1709" t="33616" r="1397" b="8085"/>
          <a:stretch/>
        </p:blipFill>
        <p:spPr>
          <a:xfrm rot="19574234">
            <a:off x="3737402" y="317513"/>
            <a:ext cx="982494" cy="487687"/>
          </a:xfrm>
          <a:prstGeom prst="rect">
            <a:avLst/>
          </a:prstGeom>
        </p:spPr>
      </p:pic>
      <p:sp>
        <p:nvSpPr>
          <p:cNvPr id="8" name="文本框 7"/>
          <p:cNvSpPr txBox="1"/>
          <p:nvPr/>
        </p:nvSpPr>
        <p:spPr>
          <a:xfrm>
            <a:off x="4772561" y="268970"/>
            <a:ext cx="3548344" cy="584775"/>
          </a:xfrm>
          <a:prstGeom prst="rect">
            <a:avLst/>
          </a:prstGeom>
          <a:noFill/>
        </p:spPr>
        <p:txBody>
          <a:bodyPr wrap="square" lIns="38100" tIns="25400" rIns="38100" bIns="25400" rtlCol="0">
            <a:normAutofit/>
          </a:bodyPr>
          <a:lstStyle/>
          <a:p>
            <a:r>
              <a:rPr lang="en-US" altLang="zh-CN" sz="3200" dirty="0">
                <a:solidFill>
                  <a:schemeClr val="tx1">
                    <a:lumMod val="50000"/>
                    <a:lumOff val="50000"/>
                  </a:schemeClr>
                </a:solidFill>
                <a:cs typeface="+mn-ea"/>
                <a:sym typeface="+mn-lt"/>
              </a:rPr>
              <a:t>Economic impact</a:t>
            </a:r>
            <a:endParaRPr lang="zh-CN" altLang="en-US" sz="3200" dirty="0">
              <a:solidFill>
                <a:schemeClr val="tx1">
                  <a:lumMod val="50000"/>
                  <a:lumOff val="50000"/>
                </a:schemeClr>
              </a:solidFill>
              <a:cs typeface="+mn-ea"/>
              <a:sym typeface="+mn-lt"/>
            </a:endParaRPr>
          </a:p>
        </p:txBody>
      </p:sp>
      <p:sp>
        <p:nvSpPr>
          <p:cNvPr id="14" name="文本框 13">
            <a:extLst>
              <a:ext uri="{FF2B5EF4-FFF2-40B4-BE49-F238E27FC236}">
                <a16:creationId xmlns:a16="http://schemas.microsoft.com/office/drawing/2014/main" id="{6EFCAD7D-D811-4F12-B270-824DE3A82E0F}"/>
              </a:ext>
            </a:extLst>
          </p:cNvPr>
          <p:cNvSpPr txBox="1"/>
          <p:nvPr/>
        </p:nvSpPr>
        <p:spPr>
          <a:xfrm>
            <a:off x="878907" y="1220433"/>
            <a:ext cx="6632235" cy="5116272"/>
          </a:xfrm>
          <a:prstGeom prst="rect">
            <a:avLst/>
          </a:prstGeom>
          <a:noFill/>
        </p:spPr>
        <p:txBody>
          <a:bodyPr wrap="square" lIns="38100" tIns="25400" rIns="38100" bIns="25400" rtlCol="0">
            <a:normAutofit/>
          </a:bodyPr>
          <a:lstStyle/>
          <a:p>
            <a:pPr>
              <a:lnSpc>
                <a:spcPct val="150000"/>
              </a:lnSpc>
            </a:pPr>
            <a:r>
              <a:rPr lang="en-US" altLang="zh-CN" sz="2000" dirty="0">
                <a:solidFill/>
              </a:rPr>
              <a:t>      Own historical and cultural ancient architecture itself can promote the awareness of the city, through with the help of the local architecture has a long cultural history, and the overall impact of the city's environmental benefits for investment promotion and capital introduction, and promote the construction of city, ornamental value lead to the development of tourism industry, brings the development of the academic research value, and gradually penetrate in other ways, so as to promote urban economic development.</a:t>
            </a:r>
            <a:endParaRPr lang="zh-CN" altLang="en-US" sz="3600" dirty="0">
              <a:solidFill>
                <a:schemeClr val="tx1">
                  <a:lumMod val="50000"/>
                  <a:lumOff val="50000"/>
                </a:schemeClr>
              </a:solidFill>
              <a:cs typeface="+mn-ea"/>
              <a:sym typeface="+mn-lt"/>
            </a:endParaRPr>
          </a:p>
        </p:txBody>
      </p:sp>
      <p:pic>
        <p:nvPicPr>
          <p:cNvPr id="7" name="图片 6">
            <a:extLst>
              <a:ext uri="{FF2B5EF4-FFF2-40B4-BE49-F238E27FC236}">
                <a16:creationId xmlns:a16="http://schemas.microsoft.com/office/drawing/2014/main" id="{D710221C-ACB7-4D25-A537-6AE196C14D54}"/>
              </a:ext>
            </a:extLst>
          </p:cNvPr>
          <p:cNvPicPr>
            <a:picLocks noChangeAspect="1"/>
          </p:cNvPicPr>
          <p:nvPr/>
        </p:nvPicPr>
        <p:blipFill>
          <a:blip r:embed="rId3"/>
          <a:stretch>
            <a:fillRect/>
          </a:stretch>
        </p:blipFill>
        <p:spPr>
          <a:xfrm>
            <a:off x="8002804" y="1220433"/>
            <a:ext cx="3548344" cy="49650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519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2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o3qbo51">
      <a:majorFont>
        <a:latin typeface="微软雅黑" panose="020F0302020204030204"/>
        <a:ea typeface="仿宋"/>
        <a:cs typeface=""/>
      </a:majorFont>
      <a:minorFont>
        <a:latin typeface="微软雅黑" panose="020F0502020204030204"/>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50000"/>
          </a:lnSpc>
          <a:defRPr sz="2000" dirty="0" smtClean="0">
            <a:solidFill>
              <a:schemeClr val="bg1">
                <a:lumMod val="85000"/>
              </a:schemeClr>
            </a:solidFill>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986</Words>
  <Application>Microsoft Office PowerPoint</Application>
  <PresentationFormat>宽屏</PresentationFormat>
  <Paragraphs>55</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等线</vt:lpstr>
      <vt:lpstr>仿宋</vt:lpstr>
      <vt:lpstr>微软雅黑</vt:lpstr>
      <vt:lpstr>Arial</vt:lpstr>
      <vt:lpstr>Bradley Hand ITC</vt:lpstr>
      <vt:lpstr>Calibri</vt:lpstr>
      <vt:lpstr>Consolas</vt:lpstr>
      <vt:lpstr>Lucida Calligraphy</vt:lpstr>
      <vt:lpstr>Lucida Sans Unicode</vt:lpstr>
      <vt:lpstr>Perpetua Titling MT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dc:title>
  <dc:creator>第一PPT</dc:creator>
  <cp:keywords>www.1ppt.com</cp:keywords>
  <dc:description>www.1ppt.com</dc:description>
  <cp:lastModifiedBy>488460324@qq.com</cp:lastModifiedBy>
  <cp:revision>66</cp:revision>
  <dcterms:created xsi:type="dcterms:W3CDTF">2020-06-27T07:35:23Z</dcterms:created>
  <dcterms:modified xsi:type="dcterms:W3CDTF">2025-06-13T13:50:57Z</dcterms:modified>
</cp:coreProperties>
</file>